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3"/>
  </p:sldMasterIdLst>
  <p:notesMasterIdLst>
    <p:notesMasterId r:id="rId29"/>
  </p:notesMasterIdLst>
  <p:handoutMasterIdLst>
    <p:handoutMasterId r:id="rId32"/>
  </p:handoutMasterIdLst>
  <p:sldIdLst>
    <p:sldId id="256" r:id="rId4"/>
    <p:sldId id="3946" r:id="rId5"/>
    <p:sldId id="258" r:id="rId6"/>
    <p:sldId id="260" r:id="rId7"/>
    <p:sldId id="3926" r:id="rId8"/>
    <p:sldId id="3869" r:id="rId9"/>
    <p:sldId id="3867" r:id="rId10"/>
    <p:sldId id="3914" r:id="rId11"/>
    <p:sldId id="3928" r:id="rId12"/>
    <p:sldId id="3927" r:id="rId13"/>
    <p:sldId id="3929" r:id="rId14"/>
    <p:sldId id="3930" r:id="rId15"/>
    <p:sldId id="3931" r:id="rId16"/>
    <p:sldId id="3932" r:id="rId17"/>
    <p:sldId id="3933" r:id="rId18"/>
    <p:sldId id="3915" r:id="rId19"/>
    <p:sldId id="3917" r:id="rId20"/>
    <p:sldId id="3916" r:id="rId21"/>
    <p:sldId id="3936" r:id="rId22"/>
    <p:sldId id="3918" r:id="rId23"/>
    <p:sldId id="3923" r:id="rId24"/>
    <p:sldId id="3937" r:id="rId25"/>
    <p:sldId id="3939" r:id="rId26"/>
    <p:sldId id="3938" r:id="rId27"/>
    <p:sldId id="3940" r:id="rId28"/>
    <p:sldId id="3941" r:id="rId30"/>
    <p:sldId id="3943" r:id="rId31"/>
  </p:sldIdLst>
  <p:sldSz cx="12192000" cy="6858000"/>
  <p:notesSz cx="6858000" cy="9144000"/>
  <p:embeddedFontLst>
    <p:embeddedFont>
      <p:font typeface="微软雅黑" panose="020B0503020204020204" charset="-122"/>
      <p:regular r:id="rId36"/>
    </p:embeddedFont>
    <p:embeddedFont>
      <p:font typeface="幼圆" panose="02010509060101010101" charset="-122"/>
      <p:regular r:id="rId37"/>
    </p:embeddedFont>
    <p:embeddedFont>
      <p:font typeface="仿宋" panose="02010609060101010101" charset="-122"/>
      <p:regular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788" y="55"/>
      </p:cViewPr>
      <p:guideLst>
        <p:guide orient="horz" pos="391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AvantGarde Bk BT" panose="020B0402020202020204" charset="0"/>
              <a:ea typeface="幼圆" panose="0201050906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vantGarde Bk BT" panose="020B0402020202020204" charset="0"/>
              </a:rPr>
            </a:fld>
            <a:endParaRPr lang="zh-CN" altLang="en-US">
              <a:latin typeface="AvantGarde Bk BT" panose="020B04020202020202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AvantGarde Bk BT" panose="020B0402020202020204" charset="0"/>
              <a:ea typeface="幼圆" panose="0201050906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vantGarde Bk BT" panose="020B0402020202020204" charset="0"/>
              </a:rPr>
            </a:fld>
            <a:endParaRPr lang="zh-CN" altLang="en-US">
              <a:latin typeface="AvantGarde Bk BT" panose="020B0402020202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幼圆" panose="02010509060101010101" charset="-122"/>
                <a:ea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幼圆" panose="02010509060101010101" charset="-122"/>
                <a:ea typeface="幼圆" panose="02010509060101010101" charset="-122"/>
              </a:defRPr>
            </a:lvl1pPr>
          </a:lstStyle>
          <a:p>
            <a:fld id="{845856A5-8DB2-4F61-8706-FDE2FDC74E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幼圆" panose="02010509060101010101" charset="-122"/>
                <a:ea typeface="幼圆" panose="020105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幼圆" panose="02010509060101010101" charset="-122"/>
                <a:ea typeface="幼圆" panose="02010509060101010101" charset="-122"/>
              </a:defRPr>
            </a:lvl1pPr>
          </a:lstStyle>
          <a:p>
            <a:fld id="{EE01CB33-9E15-42E3-893A-B6CA2EA6A7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幼圆" panose="02010509060101010101" charset="-122"/>
        <a:ea typeface="幼圆" panose="0201050906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幼圆" panose="02010509060101010101" charset="-122"/>
        <a:ea typeface="幼圆" panose="0201050906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幼圆" panose="02010509060101010101" charset="-122"/>
        <a:ea typeface="幼圆" panose="0201050906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幼圆" panose="02010509060101010101" charset="-122"/>
        <a:ea typeface="幼圆" panose="0201050906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幼圆" panose="02010509060101010101" charset="-122"/>
        <a:ea typeface="幼圆" panose="0201050906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image" Target="../media/image2.png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image" Target="../media/image3.png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image" Target="../media/image4.pn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28955" y="0"/>
            <a:ext cx="12249910" cy="6858001"/>
            <a:chOff x="-28955" y="0"/>
            <a:chExt cx="12249910" cy="6858001"/>
          </a:xfrm>
        </p:grpSpPr>
        <p:sp>
          <p:nvSpPr>
            <p:cNvPr id="8" name="矩形 7"/>
            <p:cNvSpPr/>
            <p:nvPr/>
          </p:nvSpPr>
          <p:spPr>
            <a:xfrm>
              <a:off x="436306" y="390832"/>
              <a:ext cx="11319388" cy="607633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9607347" y="1"/>
              <a:ext cx="2613608" cy="2014383"/>
            </a:xfrm>
            <a:custGeom>
              <a:avLst/>
              <a:gdLst>
                <a:gd name="connsiteX0" fmla="*/ 4903 w 2613608"/>
                <a:gd name="connsiteY0" fmla="*/ 0 h 2014383"/>
                <a:gd name="connsiteX1" fmla="*/ 2613608 w 2613608"/>
                <a:gd name="connsiteY1" fmla="*/ 0 h 2014383"/>
                <a:gd name="connsiteX2" fmla="*/ 2613608 w 2613608"/>
                <a:gd name="connsiteY2" fmla="*/ 1882005 h 2014383"/>
                <a:gd name="connsiteX3" fmla="*/ 2487433 w 2613608"/>
                <a:gd name="connsiteY3" fmla="*/ 1928185 h 2014383"/>
                <a:gd name="connsiteX4" fmla="*/ 1917290 w 2613608"/>
                <a:gd name="connsiteY4" fmla="*/ 2014383 h 2014383"/>
                <a:gd name="connsiteX5" fmla="*/ 0 w 2613608"/>
                <a:gd name="connsiteY5" fmla="*/ 97093 h 201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3608" h="2014383">
                  <a:moveTo>
                    <a:pt x="4903" y="0"/>
                  </a:moveTo>
                  <a:lnTo>
                    <a:pt x="2613608" y="0"/>
                  </a:lnTo>
                  <a:lnTo>
                    <a:pt x="2613608" y="1882005"/>
                  </a:lnTo>
                  <a:lnTo>
                    <a:pt x="2487433" y="1928185"/>
                  </a:lnTo>
                  <a:cubicBezTo>
                    <a:pt x="2307325" y="1984205"/>
                    <a:pt x="2115832" y="2014383"/>
                    <a:pt x="1917290" y="2014383"/>
                  </a:cubicBezTo>
                  <a:cubicBezTo>
                    <a:pt x="858400" y="2014383"/>
                    <a:pt x="0" y="1155983"/>
                    <a:pt x="0" y="9709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8492399" y="0"/>
              <a:ext cx="935747" cy="9357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-28955" y="4843618"/>
              <a:ext cx="2613608" cy="2014383"/>
            </a:xfrm>
            <a:custGeom>
              <a:avLst/>
              <a:gdLst>
                <a:gd name="connsiteX0" fmla="*/ 696318 w 2613608"/>
                <a:gd name="connsiteY0" fmla="*/ 0 h 2014383"/>
                <a:gd name="connsiteX1" fmla="*/ 2613608 w 2613608"/>
                <a:gd name="connsiteY1" fmla="*/ 1917290 h 2014383"/>
                <a:gd name="connsiteX2" fmla="*/ 2608705 w 2613608"/>
                <a:gd name="connsiteY2" fmla="*/ 2014383 h 2014383"/>
                <a:gd name="connsiteX3" fmla="*/ 0 w 2613608"/>
                <a:gd name="connsiteY3" fmla="*/ 2014383 h 2014383"/>
                <a:gd name="connsiteX4" fmla="*/ 0 w 2613608"/>
                <a:gd name="connsiteY4" fmla="*/ 132378 h 2014383"/>
                <a:gd name="connsiteX5" fmla="*/ 126175 w 2613608"/>
                <a:gd name="connsiteY5" fmla="*/ 86198 h 2014383"/>
                <a:gd name="connsiteX6" fmla="*/ 696318 w 2613608"/>
                <a:gd name="connsiteY6" fmla="*/ 0 h 201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3608" h="2014383">
                  <a:moveTo>
                    <a:pt x="696318" y="0"/>
                  </a:moveTo>
                  <a:cubicBezTo>
                    <a:pt x="1755208" y="0"/>
                    <a:pt x="2613608" y="858400"/>
                    <a:pt x="2613608" y="1917290"/>
                  </a:cubicBezTo>
                  <a:lnTo>
                    <a:pt x="2608705" y="2014383"/>
                  </a:lnTo>
                  <a:lnTo>
                    <a:pt x="0" y="2014383"/>
                  </a:lnTo>
                  <a:lnTo>
                    <a:pt x="0" y="132378"/>
                  </a:lnTo>
                  <a:lnTo>
                    <a:pt x="126175" y="86198"/>
                  </a:lnTo>
                  <a:cubicBezTo>
                    <a:pt x="306283" y="30178"/>
                    <a:pt x="497776" y="0"/>
                    <a:pt x="696318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824706" y="5922253"/>
              <a:ext cx="935747" cy="93574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1662673" y="499894"/>
              <a:ext cx="186041" cy="1133803"/>
              <a:chOff x="5559847" y="2479549"/>
              <a:chExt cx="521110" cy="3175843"/>
            </a:xfrm>
            <a:solidFill>
              <a:schemeClr val="accent1"/>
            </a:solidFill>
          </p:grpSpPr>
          <p:sp>
            <p:nvSpPr>
              <p:cNvPr id="20" name="等腰三角形 19"/>
              <p:cNvSpPr/>
              <p:nvPr/>
            </p:nvSpPr>
            <p:spPr>
              <a:xfrm>
                <a:off x="5559847" y="2479549"/>
                <a:ext cx="521110" cy="4492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>
                <a:off x="5559847" y="3161202"/>
                <a:ext cx="521110" cy="4492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>
                <a:off x="5559847" y="3842855"/>
                <a:ext cx="521110" cy="4492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>
                <a:off x="5559847" y="4524508"/>
                <a:ext cx="521110" cy="4492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>
                <a:off x="5559847" y="5206159"/>
                <a:ext cx="521110" cy="4492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71707" y="5333365"/>
              <a:ext cx="186041" cy="1133803"/>
              <a:chOff x="5559847" y="2479549"/>
              <a:chExt cx="521110" cy="3175843"/>
            </a:xfrm>
            <a:solidFill>
              <a:schemeClr val="accent1"/>
            </a:solidFill>
          </p:grpSpPr>
          <p:sp>
            <p:nvSpPr>
              <p:cNvPr id="15" name="等腰三角形 14"/>
              <p:cNvSpPr/>
              <p:nvPr/>
            </p:nvSpPr>
            <p:spPr>
              <a:xfrm>
                <a:off x="5559847" y="2479549"/>
                <a:ext cx="521110" cy="4492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>
                <a:off x="5559847" y="3161202"/>
                <a:ext cx="521110" cy="4492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7" name="等腰三角形 16"/>
              <p:cNvSpPr/>
              <p:nvPr/>
            </p:nvSpPr>
            <p:spPr>
              <a:xfrm>
                <a:off x="5559847" y="3842855"/>
                <a:ext cx="521110" cy="4492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>
                <a:off x="5559847" y="4524508"/>
                <a:ext cx="521110" cy="4492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>
                <a:off x="5559847" y="5206159"/>
                <a:ext cx="521110" cy="4492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 userDrawn="1"/>
        </p:nvGrpSpPr>
        <p:grpSpPr>
          <a:xfrm>
            <a:off x="10757221" y="5846823"/>
            <a:ext cx="767416" cy="433219"/>
            <a:chOff x="4468761" y="1799303"/>
            <a:chExt cx="914400" cy="51619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" name="矩形 25"/>
            <p:cNvSpPr/>
            <p:nvPr/>
          </p:nvSpPr>
          <p:spPr>
            <a:xfrm>
              <a:off x="4468761" y="1799303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4468761" y="1999942"/>
              <a:ext cx="914400" cy="1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4468761" y="2200580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 userDrawn="1">
            <p:custDataLst>
              <p:tags r:id="rId2"/>
            </p:custDataLst>
          </p:nvPr>
        </p:nvSpPr>
        <p:spPr>
          <a:xfrm>
            <a:off x="6055961" y="826274"/>
            <a:ext cx="5909293" cy="5793934"/>
          </a:xfrm>
          <a:custGeom>
            <a:avLst/>
            <a:gdLst>
              <a:gd name="connsiteX0" fmla="*/ 3879682 w 5909293"/>
              <a:gd name="connsiteY0" fmla="*/ 175 h 5793934"/>
              <a:gd name="connsiteX1" fmla="*/ 4334567 w 5909293"/>
              <a:gd name="connsiteY1" fmla="*/ 60453 h 5793934"/>
              <a:gd name="connsiteX2" fmla="*/ 5246308 w 5909293"/>
              <a:gd name="connsiteY2" fmla="*/ 1122598 h 5793934"/>
              <a:gd name="connsiteX3" fmla="*/ 5872742 w 5909293"/>
              <a:gd name="connsiteY3" fmla="*/ 3288868 h 5793934"/>
              <a:gd name="connsiteX4" fmla="*/ 5819651 w 5909293"/>
              <a:gd name="connsiteY4" fmla="*/ 4125030 h 5793934"/>
              <a:gd name="connsiteX5" fmla="*/ 5157837 w 5909293"/>
              <a:gd name="connsiteY5" fmla="*/ 4912778 h 5793934"/>
              <a:gd name="connsiteX6" fmla="*/ 3379536 w 5909293"/>
              <a:gd name="connsiteY6" fmla="*/ 5735681 h 5793934"/>
              <a:gd name="connsiteX7" fmla="*/ 2078353 w 5909293"/>
              <a:gd name="connsiteY7" fmla="*/ 5726438 h 5793934"/>
              <a:gd name="connsiteX8" fmla="*/ 1489530 w 5909293"/>
              <a:gd name="connsiteY8" fmla="*/ 5363600 h 5793934"/>
              <a:gd name="connsiteX9" fmla="*/ 1035251 w 5909293"/>
              <a:gd name="connsiteY9" fmla="*/ 4220617 h 5793934"/>
              <a:gd name="connsiteX10" fmla="*/ 602247 w 5909293"/>
              <a:gd name="connsiteY10" fmla="*/ 3634929 h 5793934"/>
              <a:gd name="connsiteX11" fmla="*/ 169546 w 5909293"/>
              <a:gd name="connsiteY11" fmla="*/ 2942699 h 5793934"/>
              <a:gd name="connsiteX12" fmla="*/ 652478 w 5909293"/>
              <a:gd name="connsiteY12" fmla="*/ 842508 h 5793934"/>
              <a:gd name="connsiteX13" fmla="*/ 1316613 w 5909293"/>
              <a:gd name="connsiteY13" fmla="*/ 445895 h 5793934"/>
              <a:gd name="connsiteX14" fmla="*/ 1375567 w 5909293"/>
              <a:gd name="connsiteY14" fmla="*/ 424437 h 5793934"/>
              <a:gd name="connsiteX15" fmla="*/ 3408460 w 5909293"/>
              <a:gd name="connsiteY15" fmla="*/ 39296 h 5793934"/>
              <a:gd name="connsiteX16" fmla="*/ 3879682 w 5909293"/>
              <a:gd name="connsiteY16" fmla="*/ 175 h 579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09293" h="5793934">
                <a:moveTo>
                  <a:pt x="3879682" y="175"/>
                </a:moveTo>
                <a:cubicBezTo>
                  <a:pt x="4036099" y="-1809"/>
                  <a:pt x="4189792" y="12773"/>
                  <a:pt x="4334567" y="60453"/>
                </a:cubicBezTo>
                <a:cubicBezTo>
                  <a:pt x="4813657" y="215756"/>
                  <a:pt x="5066087" y="681130"/>
                  <a:pt x="5246308" y="1122598"/>
                </a:cubicBezTo>
                <a:cubicBezTo>
                  <a:pt x="5530593" y="1818660"/>
                  <a:pt x="5740779" y="2546018"/>
                  <a:pt x="5872742" y="3288868"/>
                </a:cubicBezTo>
                <a:cubicBezTo>
                  <a:pt x="5918136" y="3538857"/>
                  <a:pt x="5941127" y="3794404"/>
                  <a:pt x="5819651" y="4125030"/>
                </a:cubicBezTo>
                <a:cubicBezTo>
                  <a:pt x="5698175" y="4455657"/>
                  <a:pt x="5555500" y="4602769"/>
                  <a:pt x="5157837" y="4912778"/>
                </a:cubicBezTo>
                <a:cubicBezTo>
                  <a:pt x="4760174" y="5222787"/>
                  <a:pt x="3749504" y="5653807"/>
                  <a:pt x="3379536" y="5735681"/>
                </a:cubicBezTo>
                <a:cubicBezTo>
                  <a:pt x="3009569" y="5817556"/>
                  <a:pt x="2330918" y="5811898"/>
                  <a:pt x="2078353" y="5726438"/>
                </a:cubicBezTo>
                <a:cubicBezTo>
                  <a:pt x="1825789" y="5640979"/>
                  <a:pt x="1633575" y="5511056"/>
                  <a:pt x="1489530" y="5363600"/>
                </a:cubicBezTo>
                <a:cubicBezTo>
                  <a:pt x="1194462" y="5065173"/>
                  <a:pt x="1220104" y="4592041"/>
                  <a:pt x="1035251" y="4220617"/>
                </a:cubicBezTo>
                <a:cubicBezTo>
                  <a:pt x="929927" y="4002824"/>
                  <a:pt x="753122" y="3825759"/>
                  <a:pt x="602247" y="3634929"/>
                </a:cubicBezTo>
                <a:cubicBezTo>
                  <a:pt x="430739" y="3418728"/>
                  <a:pt x="291908" y="3187171"/>
                  <a:pt x="169546" y="2942699"/>
                </a:cubicBezTo>
                <a:cubicBezTo>
                  <a:pt x="-176217" y="2249976"/>
                  <a:pt x="17688" y="1398039"/>
                  <a:pt x="652478" y="842508"/>
                </a:cubicBezTo>
                <a:cubicBezTo>
                  <a:pt x="844971" y="671207"/>
                  <a:pt x="1070014" y="535650"/>
                  <a:pt x="1316613" y="445895"/>
                </a:cubicBezTo>
                <a:cubicBezTo>
                  <a:pt x="1336025" y="438830"/>
                  <a:pt x="1354717" y="432026"/>
                  <a:pt x="1375567" y="424437"/>
                </a:cubicBezTo>
                <a:cubicBezTo>
                  <a:pt x="2029851" y="208795"/>
                  <a:pt x="2725822" y="123350"/>
                  <a:pt x="3408460" y="39296"/>
                </a:cubicBezTo>
                <a:cubicBezTo>
                  <a:pt x="3564127" y="20711"/>
                  <a:pt x="3723266" y="2160"/>
                  <a:pt x="3879682" y="17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7" name="图片 26" descr="无人机5资源 1@600x-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34330" y="1677670"/>
            <a:ext cx="6643370" cy="51803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702945" y="1304926"/>
            <a:ext cx="5393055" cy="2152650"/>
          </a:xfrm>
        </p:spPr>
        <p:txBody>
          <a:bodyPr wrap="square" anchor="b" anchorCtr="0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701675" y="3740150"/>
            <a:ext cx="2880995" cy="5803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汇报人：</a:t>
            </a:r>
            <a:r>
              <a:rPr lang="en-US" altLang="zh-CN" dirty="0"/>
              <a:t>WPS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8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9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20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325" y="1276350"/>
            <a:ext cx="10799475" cy="4901565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/>
          <p:cNvSpPr/>
          <p:nvPr>
            <p:custDataLst>
              <p:tags r:id="rId2"/>
            </p:custDataLst>
          </p:nvPr>
        </p:nvSpPr>
        <p:spPr bwMode="auto">
          <a:xfrm>
            <a:off x="837565" y="3313430"/>
            <a:ext cx="3971925" cy="3523615"/>
          </a:xfrm>
          <a:custGeom>
            <a:avLst/>
            <a:gdLst>
              <a:gd name="T0" fmla="*/ 1557 w 2458"/>
              <a:gd name="T1" fmla="*/ 0 h 2180"/>
              <a:gd name="T2" fmla="*/ 1529 w 2458"/>
              <a:gd name="T3" fmla="*/ 0 h 2180"/>
              <a:gd name="T4" fmla="*/ 618 w 2458"/>
              <a:gd name="T5" fmla="*/ 140 h 2180"/>
              <a:gd name="T6" fmla="*/ 233 w 2458"/>
              <a:gd name="T7" fmla="*/ 281 h 2180"/>
              <a:gd name="T8" fmla="*/ 13 w 2458"/>
              <a:gd name="T9" fmla="*/ 831 h 2180"/>
              <a:gd name="T10" fmla="*/ 81 w 2458"/>
              <a:gd name="T11" fmla="*/ 1775 h 2180"/>
              <a:gd name="T12" fmla="*/ 215 w 2458"/>
              <a:gd name="T13" fmla="*/ 2066 h 2180"/>
              <a:gd name="T14" fmla="*/ 645 w 2458"/>
              <a:gd name="T15" fmla="*/ 2180 h 2180"/>
              <a:gd name="T16" fmla="*/ 1805 w 2458"/>
              <a:gd name="T17" fmla="*/ 2180 h 2180"/>
              <a:gd name="T18" fmla="*/ 2036 w 2458"/>
              <a:gd name="T19" fmla="*/ 2135 h 2180"/>
              <a:gd name="T20" fmla="*/ 2235 w 2458"/>
              <a:gd name="T21" fmla="*/ 1964 h 2180"/>
              <a:gd name="T22" fmla="*/ 2251 w 2458"/>
              <a:gd name="T23" fmla="*/ 1448 h 2180"/>
              <a:gd name="T24" fmla="*/ 2343 w 2458"/>
              <a:gd name="T25" fmla="*/ 1155 h 2180"/>
              <a:gd name="T26" fmla="*/ 2419 w 2458"/>
              <a:gd name="T27" fmla="*/ 820 h 2180"/>
              <a:gd name="T28" fmla="*/ 1896 w 2458"/>
              <a:gd name="T29" fmla="*/ 61 h 2180"/>
              <a:gd name="T30" fmla="*/ 1557 w 2458"/>
              <a:gd name="T31" fmla="*/ 0 h 2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58" h="2180">
                <a:moveTo>
                  <a:pt x="1557" y="0"/>
                </a:moveTo>
                <a:cubicBezTo>
                  <a:pt x="1548" y="0"/>
                  <a:pt x="1539" y="0"/>
                  <a:pt x="1529" y="0"/>
                </a:cubicBezTo>
                <a:cubicBezTo>
                  <a:pt x="1222" y="9"/>
                  <a:pt x="917" y="75"/>
                  <a:pt x="618" y="140"/>
                </a:cubicBezTo>
                <a:cubicBezTo>
                  <a:pt x="482" y="170"/>
                  <a:pt x="340" y="202"/>
                  <a:pt x="233" y="281"/>
                </a:cubicBezTo>
                <a:cubicBezTo>
                  <a:pt x="56" y="411"/>
                  <a:pt x="21" y="631"/>
                  <a:pt x="13" y="831"/>
                </a:cubicBezTo>
                <a:cubicBezTo>
                  <a:pt x="0" y="1146"/>
                  <a:pt x="23" y="1463"/>
                  <a:pt x="81" y="1775"/>
                </a:cubicBezTo>
                <a:cubicBezTo>
                  <a:pt x="100" y="1880"/>
                  <a:pt x="128" y="1991"/>
                  <a:pt x="215" y="2066"/>
                </a:cubicBezTo>
                <a:cubicBezTo>
                  <a:pt x="323" y="2159"/>
                  <a:pt x="491" y="2172"/>
                  <a:pt x="645" y="2180"/>
                </a:cubicBezTo>
                <a:cubicBezTo>
                  <a:pt x="1805" y="2180"/>
                  <a:pt x="1805" y="2180"/>
                  <a:pt x="1805" y="2180"/>
                </a:cubicBezTo>
                <a:cubicBezTo>
                  <a:pt x="1884" y="2180"/>
                  <a:pt x="1963" y="2165"/>
                  <a:pt x="2036" y="2135"/>
                </a:cubicBezTo>
                <a:cubicBezTo>
                  <a:pt x="2124" y="2098"/>
                  <a:pt x="2197" y="2043"/>
                  <a:pt x="2235" y="1964"/>
                </a:cubicBezTo>
                <a:cubicBezTo>
                  <a:pt x="2313" y="1804"/>
                  <a:pt x="2230" y="1621"/>
                  <a:pt x="2251" y="1448"/>
                </a:cubicBezTo>
                <a:cubicBezTo>
                  <a:pt x="2262" y="1347"/>
                  <a:pt x="2309" y="1252"/>
                  <a:pt x="2343" y="1155"/>
                </a:cubicBezTo>
                <a:cubicBezTo>
                  <a:pt x="2382" y="1045"/>
                  <a:pt x="2405" y="934"/>
                  <a:pt x="2419" y="820"/>
                </a:cubicBezTo>
                <a:cubicBezTo>
                  <a:pt x="2458" y="497"/>
                  <a:pt x="2247" y="189"/>
                  <a:pt x="1896" y="61"/>
                </a:cubicBezTo>
                <a:cubicBezTo>
                  <a:pt x="1789" y="21"/>
                  <a:pt x="1674" y="0"/>
                  <a:pt x="1557" y="0"/>
                </a:cubicBezTo>
              </a:path>
            </a:pathLst>
          </a:custGeom>
          <a:solidFill>
            <a:schemeClr val="accent1">
              <a:alpha val="17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837565" y="565150"/>
            <a:ext cx="2129790" cy="1081405"/>
          </a:xfrm>
        </p:spPr>
        <p:txBody>
          <a:bodyPr wrap="square" anchor="ctr" anchorCtr="0">
            <a:normAutofit/>
          </a:bodyPr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 r="27352"/>
          <a:stretch>
            <a:fillRect/>
          </a:stretch>
        </p:blipFill>
        <p:spPr>
          <a:xfrm>
            <a:off x="1198245" y="2017395"/>
            <a:ext cx="3556000" cy="483171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/>
          <p:cNvSpPr/>
          <p:nvPr userDrawn="1">
            <p:custDataLst>
              <p:tags r:id="rId2"/>
            </p:custDataLst>
          </p:nvPr>
        </p:nvSpPr>
        <p:spPr bwMode="auto">
          <a:xfrm rot="6240000" flipH="1">
            <a:off x="1155700" y="2376170"/>
            <a:ext cx="2943225" cy="3514725"/>
          </a:xfrm>
          <a:custGeom>
            <a:avLst/>
            <a:gdLst>
              <a:gd name="connsiteX0" fmla="*/ 4417 w 6611"/>
              <a:gd name="connsiteY0" fmla="*/ 31 h 6706"/>
              <a:gd name="connsiteX1" fmla="*/ 3525 w 6611"/>
              <a:gd name="connsiteY1" fmla="*/ 35 h 6706"/>
              <a:gd name="connsiteX2" fmla="*/ 1943 w 6611"/>
              <a:gd name="connsiteY2" fmla="*/ 444 h 6706"/>
              <a:gd name="connsiteX3" fmla="*/ 850 w 6611"/>
              <a:gd name="connsiteY3" fmla="*/ 1131 h 6706"/>
              <a:gd name="connsiteX4" fmla="*/ 7 w 6611"/>
              <a:gd name="connsiteY4" fmla="*/ 2491 h 6706"/>
              <a:gd name="connsiteX5" fmla="*/ 211 w 6611"/>
              <a:gd name="connsiteY5" fmla="*/ 4826 h 6706"/>
              <a:gd name="connsiteX6" fmla="*/ 752 w 6611"/>
              <a:gd name="connsiteY6" fmla="*/ 5937 h 6706"/>
              <a:gd name="connsiteX7" fmla="*/ 1926 w 6611"/>
              <a:gd name="connsiteY7" fmla="*/ 6575 h 6706"/>
              <a:gd name="connsiteX8" fmla="*/ 4060 w 6611"/>
              <a:gd name="connsiteY8" fmla="*/ 6611 h 6706"/>
              <a:gd name="connsiteX9" fmla="*/ 5547 w 6611"/>
              <a:gd name="connsiteY9" fmla="*/ 5965 h 6706"/>
              <a:gd name="connsiteX10" fmla="*/ 6120 w 6611"/>
              <a:gd name="connsiteY10" fmla="*/ 5119 h 6706"/>
              <a:gd name="connsiteX11" fmla="*/ 6193 w 6611"/>
              <a:gd name="connsiteY11" fmla="*/ 4057 h 6706"/>
              <a:gd name="connsiteX12" fmla="*/ 6398 w 6611"/>
              <a:gd name="connsiteY12" fmla="*/ 3222 h 6706"/>
              <a:gd name="connsiteX13" fmla="*/ 6599 w 6611"/>
              <a:gd name="connsiteY13" fmla="*/ 2281 h 6706"/>
              <a:gd name="connsiteX14" fmla="*/ 5278 w 6611"/>
              <a:gd name="connsiteY14" fmla="*/ 246 h 6706"/>
              <a:gd name="connsiteX15" fmla="*/ 4417 w 6611"/>
              <a:gd name="connsiteY15" fmla="*/ 31 h 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0" t="0" r="r" b="b"/>
            <a:pathLst>
              <a:path w="6612" h="6706">
                <a:moveTo>
                  <a:pt x="4417" y="31"/>
                </a:moveTo>
                <a:cubicBezTo>
                  <a:pt x="4275" y="12"/>
                  <a:pt x="4045" y="-31"/>
                  <a:pt x="3525" y="35"/>
                </a:cubicBezTo>
                <a:cubicBezTo>
                  <a:pt x="3006" y="101"/>
                  <a:pt x="2368" y="252"/>
                  <a:pt x="1943" y="444"/>
                </a:cubicBezTo>
                <a:cubicBezTo>
                  <a:pt x="1518" y="636"/>
                  <a:pt x="1206" y="810"/>
                  <a:pt x="850" y="1131"/>
                </a:cubicBezTo>
                <a:cubicBezTo>
                  <a:pt x="494" y="1452"/>
                  <a:pt x="28" y="1938"/>
                  <a:pt x="7" y="2491"/>
                </a:cubicBezTo>
                <a:cubicBezTo>
                  <a:pt x="-27" y="3362"/>
                  <a:pt x="58" y="4271"/>
                  <a:pt x="211" y="4826"/>
                </a:cubicBezTo>
                <a:cubicBezTo>
                  <a:pt x="364" y="5381"/>
                  <a:pt x="482" y="5677"/>
                  <a:pt x="752" y="5937"/>
                </a:cubicBezTo>
                <a:cubicBezTo>
                  <a:pt x="1022" y="6197"/>
                  <a:pt x="1328" y="6417"/>
                  <a:pt x="1926" y="6575"/>
                </a:cubicBezTo>
                <a:cubicBezTo>
                  <a:pt x="2524" y="6733"/>
                  <a:pt x="3366" y="6751"/>
                  <a:pt x="4060" y="6611"/>
                </a:cubicBezTo>
                <a:cubicBezTo>
                  <a:pt x="4755" y="6471"/>
                  <a:pt x="5352" y="6115"/>
                  <a:pt x="5547" y="5965"/>
                </a:cubicBezTo>
                <a:cubicBezTo>
                  <a:pt x="5742" y="5815"/>
                  <a:pt x="6019" y="5562"/>
                  <a:pt x="6120" y="5119"/>
                </a:cubicBezTo>
                <a:cubicBezTo>
                  <a:pt x="6221" y="4677"/>
                  <a:pt x="6140" y="4535"/>
                  <a:pt x="6193" y="4057"/>
                </a:cubicBezTo>
                <a:cubicBezTo>
                  <a:pt x="6221" y="3778"/>
                  <a:pt x="6310" y="3490"/>
                  <a:pt x="6398" y="3222"/>
                </a:cubicBezTo>
                <a:cubicBezTo>
                  <a:pt x="6538" y="2812"/>
                  <a:pt x="6563" y="2596"/>
                  <a:pt x="6599" y="2281"/>
                </a:cubicBezTo>
                <a:cubicBezTo>
                  <a:pt x="6700" y="1390"/>
                  <a:pt x="6184" y="599"/>
                  <a:pt x="5278" y="246"/>
                </a:cubicBezTo>
                <a:cubicBezTo>
                  <a:pt x="5003" y="136"/>
                  <a:pt x="4559" y="50"/>
                  <a:pt x="4417" y="31"/>
                </a:cubicBezTo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微软雅黑" panose="020B0503020204020204" charset="-122"/>
            </a:endParaRPr>
          </a:p>
        </p:txBody>
      </p:sp>
      <p:pic>
        <p:nvPicPr>
          <p:cNvPr id="7" name="图片 6" descr="D:\工作文件\临时素材\无人机5资源-1@600x-8.png无人机5资源-1@600x-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 l="150" r="150"/>
          <a:stretch>
            <a:fillRect/>
          </a:stretch>
        </p:blipFill>
        <p:spPr>
          <a:xfrm>
            <a:off x="869950" y="1550035"/>
            <a:ext cx="3757930" cy="32626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461000" y="3408045"/>
            <a:ext cx="5892800" cy="1761490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5461000" y="2364740"/>
            <a:ext cx="5892800" cy="960120"/>
          </a:xfrm>
          <a:prstGeom prst="roundRect">
            <a:avLst>
              <a:gd name="adj" fmla="val 0"/>
            </a:avLst>
          </a:prstGeom>
          <a:noFill/>
        </p:spPr>
        <p:txBody>
          <a:bodyPr wrap="square" anchor="b" anchorCtr="0">
            <a:noAutofit/>
          </a:bodyPr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4800" b="1" u="none" strike="noStrike" kern="1200" cap="none" spc="100" normalizeH="0">
                <a:solidFill>
                  <a:schemeClr val="accent1"/>
                </a:solidFill>
                <a:uFillTx/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zh-CN" altLang="en-US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4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5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6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325" y="1276350"/>
            <a:ext cx="5324475" cy="49012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276350"/>
            <a:ext cx="5322600" cy="49012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326" y="1276350"/>
            <a:ext cx="5302250" cy="463385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326" y="2061275"/>
            <a:ext cx="5302250" cy="4128388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276350"/>
            <a:ext cx="5329238" cy="463385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2061275"/>
            <a:ext cx="5329238" cy="4128388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36306" y="390832"/>
            <a:ext cx="11319388" cy="60763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10950497" y="2"/>
            <a:ext cx="1270457" cy="2291617"/>
            <a:chOff x="10950497" y="2"/>
            <a:chExt cx="1270457" cy="2291617"/>
          </a:xfrm>
        </p:grpSpPr>
        <p:sp>
          <p:nvSpPr>
            <p:cNvPr id="8" name="任意多边形: 形状 7"/>
            <p:cNvSpPr/>
            <p:nvPr/>
          </p:nvSpPr>
          <p:spPr>
            <a:xfrm>
              <a:off x="10950497" y="2"/>
              <a:ext cx="1270457" cy="979178"/>
            </a:xfrm>
            <a:custGeom>
              <a:avLst/>
              <a:gdLst>
                <a:gd name="connsiteX0" fmla="*/ 4903 w 2613608"/>
                <a:gd name="connsiteY0" fmla="*/ 0 h 2014383"/>
                <a:gd name="connsiteX1" fmla="*/ 2613608 w 2613608"/>
                <a:gd name="connsiteY1" fmla="*/ 0 h 2014383"/>
                <a:gd name="connsiteX2" fmla="*/ 2613608 w 2613608"/>
                <a:gd name="connsiteY2" fmla="*/ 1882005 h 2014383"/>
                <a:gd name="connsiteX3" fmla="*/ 2487433 w 2613608"/>
                <a:gd name="connsiteY3" fmla="*/ 1928185 h 2014383"/>
                <a:gd name="connsiteX4" fmla="*/ 1917290 w 2613608"/>
                <a:gd name="connsiteY4" fmla="*/ 2014383 h 2014383"/>
                <a:gd name="connsiteX5" fmla="*/ 0 w 2613608"/>
                <a:gd name="connsiteY5" fmla="*/ 97093 h 201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3608" h="2014383">
                  <a:moveTo>
                    <a:pt x="4903" y="0"/>
                  </a:moveTo>
                  <a:lnTo>
                    <a:pt x="2613608" y="0"/>
                  </a:lnTo>
                  <a:lnTo>
                    <a:pt x="2613608" y="1882005"/>
                  </a:lnTo>
                  <a:lnTo>
                    <a:pt x="2487433" y="1928185"/>
                  </a:lnTo>
                  <a:cubicBezTo>
                    <a:pt x="2307325" y="1984205"/>
                    <a:pt x="2115832" y="2014383"/>
                    <a:pt x="1917290" y="2014383"/>
                  </a:cubicBezTo>
                  <a:cubicBezTo>
                    <a:pt x="858400" y="2014383"/>
                    <a:pt x="0" y="1155983"/>
                    <a:pt x="0" y="9709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379690" y="1157816"/>
              <a:ext cx="186041" cy="1133803"/>
              <a:chOff x="5559847" y="2479549"/>
              <a:chExt cx="521110" cy="3175843"/>
            </a:xfrm>
            <a:solidFill>
              <a:schemeClr val="accent1"/>
            </a:solidFill>
          </p:grpSpPr>
          <p:sp>
            <p:nvSpPr>
              <p:cNvPr id="19" name="等腰三角形 18"/>
              <p:cNvSpPr/>
              <p:nvPr/>
            </p:nvSpPr>
            <p:spPr>
              <a:xfrm>
                <a:off x="5559847" y="2479549"/>
                <a:ext cx="521110" cy="4492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>
                <a:off x="5559847" y="3161202"/>
                <a:ext cx="521110" cy="4492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>
                <a:off x="5559847" y="3842855"/>
                <a:ext cx="521110" cy="4492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>
                <a:off x="5559847" y="4524508"/>
                <a:ext cx="521110" cy="4492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>
                <a:off x="5559847" y="5206159"/>
                <a:ext cx="521110" cy="4492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 userDrawn="1"/>
        </p:nvGrpSpPr>
        <p:grpSpPr>
          <a:xfrm rot="10800000">
            <a:off x="1" y="4566383"/>
            <a:ext cx="1270457" cy="2291617"/>
            <a:chOff x="10950497" y="2"/>
            <a:chExt cx="1270457" cy="2291617"/>
          </a:xfrm>
        </p:grpSpPr>
        <p:sp>
          <p:nvSpPr>
            <p:cNvPr id="26" name="任意多边形: 形状 25"/>
            <p:cNvSpPr/>
            <p:nvPr/>
          </p:nvSpPr>
          <p:spPr>
            <a:xfrm>
              <a:off x="10950497" y="2"/>
              <a:ext cx="1270457" cy="979178"/>
            </a:xfrm>
            <a:custGeom>
              <a:avLst/>
              <a:gdLst>
                <a:gd name="connsiteX0" fmla="*/ 4903 w 2613608"/>
                <a:gd name="connsiteY0" fmla="*/ 0 h 2014383"/>
                <a:gd name="connsiteX1" fmla="*/ 2613608 w 2613608"/>
                <a:gd name="connsiteY1" fmla="*/ 0 h 2014383"/>
                <a:gd name="connsiteX2" fmla="*/ 2613608 w 2613608"/>
                <a:gd name="connsiteY2" fmla="*/ 1882005 h 2014383"/>
                <a:gd name="connsiteX3" fmla="*/ 2487433 w 2613608"/>
                <a:gd name="connsiteY3" fmla="*/ 1928185 h 2014383"/>
                <a:gd name="connsiteX4" fmla="*/ 1917290 w 2613608"/>
                <a:gd name="connsiteY4" fmla="*/ 2014383 h 2014383"/>
                <a:gd name="connsiteX5" fmla="*/ 0 w 2613608"/>
                <a:gd name="connsiteY5" fmla="*/ 97093 h 201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3608" h="2014383">
                  <a:moveTo>
                    <a:pt x="4903" y="0"/>
                  </a:moveTo>
                  <a:lnTo>
                    <a:pt x="2613608" y="0"/>
                  </a:lnTo>
                  <a:lnTo>
                    <a:pt x="2613608" y="1882005"/>
                  </a:lnTo>
                  <a:lnTo>
                    <a:pt x="2487433" y="1928185"/>
                  </a:lnTo>
                  <a:cubicBezTo>
                    <a:pt x="2307325" y="1984205"/>
                    <a:pt x="2115832" y="2014383"/>
                    <a:pt x="1917290" y="2014383"/>
                  </a:cubicBezTo>
                  <a:cubicBezTo>
                    <a:pt x="858400" y="2014383"/>
                    <a:pt x="0" y="1155983"/>
                    <a:pt x="0" y="9709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1379690" y="1157816"/>
              <a:ext cx="186041" cy="1133803"/>
              <a:chOff x="5559847" y="2479549"/>
              <a:chExt cx="521110" cy="3175843"/>
            </a:xfrm>
            <a:solidFill>
              <a:schemeClr val="accent1"/>
            </a:solidFill>
          </p:grpSpPr>
          <p:sp>
            <p:nvSpPr>
              <p:cNvPr id="28" name="等腰三角形 27"/>
              <p:cNvSpPr/>
              <p:nvPr/>
            </p:nvSpPr>
            <p:spPr>
              <a:xfrm>
                <a:off x="5559847" y="2479549"/>
                <a:ext cx="521110" cy="4492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>
                <a:off x="5559847" y="3161202"/>
                <a:ext cx="521110" cy="4492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>
                <a:off x="5559847" y="3842855"/>
                <a:ext cx="521110" cy="4492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>
                <a:off x="5559847" y="4524508"/>
                <a:ext cx="521110" cy="4492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5559847" y="5206159"/>
                <a:ext cx="521110" cy="44923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9" name="椭圆 8"/>
          <p:cNvSpPr/>
          <p:nvPr/>
        </p:nvSpPr>
        <p:spPr>
          <a:xfrm>
            <a:off x="10650680" y="597491"/>
            <a:ext cx="395123" cy="3951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186302" y="5864996"/>
            <a:ext cx="395123" cy="3951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10889597" y="5858219"/>
            <a:ext cx="676134" cy="381689"/>
            <a:chOff x="4468761" y="1799303"/>
            <a:chExt cx="914400" cy="51619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4" name="矩形 33"/>
            <p:cNvSpPr/>
            <p:nvPr/>
          </p:nvSpPr>
          <p:spPr>
            <a:xfrm>
              <a:off x="4468761" y="1799303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468761" y="1999942"/>
              <a:ext cx="914400" cy="1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4468761" y="2200580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325" y="360000"/>
            <a:ext cx="10806113" cy="58176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325" y="1296000"/>
            <a:ext cx="10806113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>
            <p:custDataLst>
              <p:tags r:id="rId2"/>
            </p:custDataLst>
          </p:nvPr>
        </p:nvSpPr>
        <p:spPr>
          <a:xfrm>
            <a:off x="6217227" y="854899"/>
            <a:ext cx="5597566" cy="5917440"/>
          </a:xfrm>
          <a:custGeom>
            <a:avLst/>
            <a:gdLst>
              <a:gd name="connsiteX0" fmla="*/ 3604196 w 5597566"/>
              <a:gd name="connsiteY0" fmla="*/ 127 h 5917440"/>
              <a:gd name="connsiteX1" fmla="*/ 5020674 w 5597566"/>
              <a:gd name="connsiteY1" fmla="*/ 776538 h 5917440"/>
              <a:gd name="connsiteX2" fmla="*/ 5376373 w 5597566"/>
              <a:gd name="connsiteY2" fmla="*/ 1444944 h 5917440"/>
              <a:gd name="connsiteX3" fmla="*/ 5557177 w 5597566"/>
              <a:gd name="connsiteY3" fmla="*/ 2184215 h 5917440"/>
              <a:gd name="connsiteX4" fmla="*/ 5545132 w 5597566"/>
              <a:gd name="connsiteY4" fmla="*/ 3578297 h 5917440"/>
              <a:gd name="connsiteX5" fmla="*/ 5202018 w 5597566"/>
              <a:gd name="connsiteY5" fmla="*/ 4624938 h 5917440"/>
              <a:gd name="connsiteX6" fmla="*/ 4250176 w 5597566"/>
              <a:gd name="connsiteY6" fmla="*/ 5603523 h 5917440"/>
              <a:gd name="connsiteX7" fmla="*/ 2275095 w 5597566"/>
              <a:gd name="connsiteY7" fmla="*/ 5916586 h 5917440"/>
              <a:gd name="connsiteX8" fmla="*/ 1243715 w 5597566"/>
              <a:gd name="connsiteY8" fmla="*/ 5698027 h 5917440"/>
              <a:gd name="connsiteX9" fmla="*/ 473239 w 5597566"/>
              <a:gd name="connsiteY9" fmla="*/ 4857811 h 5917440"/>
              <a:gd name="connsiteX10" fmla="*/ 2965 w 5597566"/>
              <a:gd name="connsiteY10" fmla="*/ 3098601 h 5917440"/>
              <a:gd name="connsiteX11" fmla="*/ 230813 w 5597566"/>
              <a:gd name="connsiteY11" fmla="*/ 1734249 h 5917440"/>
              <a:gd name="connsiteX12" fmla="*/ 812883 w 5597566"/>
              <a:gd name="connsiteY12" fmla="*/ 1085274 h 5917440"/>
              <a:gd name="connsiteX13" fmla="*/ 1676967 w 5597566"/>
              <a:gd name="connsiteY13" fmla="*/ 805643 h 5917440"/>
              <a:gd name="connsiteX14" fmla="*/ 2325887 w 5597566"/>
              <a:gd name="connsiteY14" fmla="*/ 463589 h 5917440"/>
              <a:gd name="connsiteX15" fmla="*/ 3063384 w 5597566"/>
              <a:gd name="connsiteY15" fmla="*/ 102968 h 5917440"/>
              <a:gd name="connsiteX16" fmla="*/ 3604196 w 5597566"/>
              <a:gd name="connsiteY16" fmla="*/ 127 h 591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97566" h="5917440">
                <a:moveTo>
                  <a:pt x="3604196" y="127"/>
                </a:moveTo>
                <a:cubicBezTo>
                  <a:pt x="4143157" y="-6764"/>
                  <a:pt x="4661253" y="268656"/>
                  <a:pt x="5020674" y="776538"/>
                </a:cubicBezTo>
                <a:cubicBezTo>
                  <a:pt x="5168497" y="981494"/>
                  <a:pt x="5331334" y="1331311"/>
                  <a:pt x="5376373" y="1444944"/>
                </a:cubicBezTo>
                <a:cubicBezTo>
                  <a:pt x="5421411" y="1558578"/>
                  <a:pt x="5504481" y="1740109"/>
                  <a:pt x="5557177" y="2184215"/>
                </a:cubicBezTo>
                <a:cubicBezTo>
                  <a:pt x="5609665" y="2627494"/>
                  <a:pt x="5616351" y="3186831"/>
                  <a:pt x="5545132" y="3578297"/>
                </a:cubicBezTo>
                <a:cubicBezTo>
                  <a:pt x="5473912" y="3969764"/>
                  <a:pt x="5394269" y="4263968"/>
                  <a:pt x="5202018" y="4624938"/>
                </a:cubicBezTo>
                <a:cubicBezTo>
                  <a:pt x="5009767" y="4985909"/>
                  <a:pt x="4703629" y="5471999"/>
                  <a:pt x="4250176" y="5603523"/>
                </a:cubicBezTo>
                <a:cubicBezTo>
                  <a:pt x="3536157" y="5811445"/>
                  <a:pt x="2766119" y="5928695"/>
                  <a:pt x="2275095" y="5916586"/>
                </a:cubicBezTo>
                <a:cubicBezTo>
                  <a:pt x="1784072" y="5904476"/>
                  <a:pt x="1514679" y="5867884"/>
                  <a:pt x="1243715" y="5698027"/>
                </a:cubicBezTo>
                <a:cubicBezTo>
                  <a:pt x="972750" y="5528171"/>
                  <a:pt x="727468" y="5320256"/>
                  <a:pt x="473239" y="4857811"/>
                </a:cubicBezTo>
                <a:cubicBezTo>
                  <a:pt x="219012" y="4395366"/>
                  <a:pt x="30316" y="3702028"/>
                  <a:pt x="2965" y="3098601"/>
                </a:cubicBezTo>
                <a:cubicBezTo>
                  <a:pt x="-24592" y="2494347"/>
                  <a:pt x="146889" y="1926640"/>
                  <a:pt x="230813" y="1734249"/>
                </a:cubicBezTo>
                <a:cubicBezTo>
                  <a:pt x="314738" y="1541857"/>
                  <a:pt x="467003" y="1260322"/>
                  <a:pt x="812883" y="1085274"/>
                </a:cubicBezTo>
                <a:cubicBezTo>
                  <a:pt x="1157935" y="910432"/>
                  <a:pt x="1292205" y="948179"/>
                  <a:pt x="1676967" y="805643"/>
                </a:cubicBezTo>
                <a:cubicBezTo>
                  <a:pt x="1902150" y="724878"/>
                  <a:pt x="2122194" y="591756"/>
                  <a:pt x="2325887" y="463589"/>
                </a:cubicBezTo>
                <a:cubicBezTo>
                  <a:pt x="2636399" y="263066"/>
                  <a:pt x="2810049" y="197787"/>
                  <a:pt x="3063384" y="102968"/>
                </a:cubicBezTo>
                <a:cubicBezTo>
                  <a:pt x="3242571" y="36089"/>
                  <a:pt x="3424543" y="2424"/>
                  <a:pt x="3604196" y="127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6" t="-1" r="15418" b="631"/>
          <a:stretch>
            <a:fillRect/>
          </a:stretch>
        </p:blipFill>
        <p:spPr>
          <a:xfrm>
            <a:off x="5990590" y="2422525"/>
            <a:ext cx="5417185" cy="4432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695325" y="1304926"/>
            <a:ext cx="5400675" cy="2152650"/>
          </a:xfrm>
        </p:spPr>
        <p:txBody>
          <a:bodyPr wrap="square" anchor="b" anchorCtr="0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02000" y="3740785"/>
            <a:ext cx="2880000" cy="579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36306" y="390832"/>
            <a:ext cx="11319388" cy="60763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/>
        </p:nvSpPr>
        <p:spPr>
          <a:xfrm>
            <a:off x="11379690" y="2"/>
            <a:ext cx="841264" cy="648387"/>
          </a:xfrm>
          <a:custGeom>
            <a:avLst/>
            <a:gdLst>
              <a:gd name="connsiteX0" fmla="*/ 4903 w 2613608"/>
              <a:gd name="connsiteY0" fmla="*/ 0 h 2014383"/>
              <a:gd name="connsiteX1" fmla="*/ 2613608 w 2613608"/>
              <a:gd name="connsiteY1" fmla="*/ 0 h 2014383"/>
              <a:gd name="connsiteX2" fmla="*/ 2613608 w 2613608"/>
              <a:gd name="connsiteY2" fmla="*/ 1882005 h 2014383"/>
              <a:gd name="connsiteX3" fmla="*/ 2487433 w 2613608"/>
              <a:gd name="connsiteY3" fmla="*/ 1928185 h 2014383"/>
              <a:gd name="connsiteX4" fmla="*/ 1917290 w 2613608"/>
              <a:gd name="connsiteY4" fmla="*/ 2014383 h 2014383"/>
              <a:gd name="connsiteX5" fmla="*/ 0 w 2613608"/>
              <a:gd name="connsiteY5" fmla="*/ 97093 h 201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3608" h="2014383">
                <a:moveTo>
                  <a:pt x="4903" y="0"/>
                </a:moveTo>
                <a:lnTo>
                  <a:pt x="2613608" y="0"/>
                </a:lnTo>
                <a:lnTo>
                  <a:pt x="2613608" y="1882005"/>
                </a:lnTo>
                <a:lnTo>
                  <a:pt x="2487433" y="1928185"/>
                </a:lnTo>
                <a:cubicBezTo>
                  <a:pt x="2307325" y="1984205"/>
                  <a:pt x="2115832" y="2014383"/>
                  <a:pt x="1917290" y="2014383"/>
                </a:cubicBezTo>
                <a:cubicBezTo>
                  <a:pt x="858400" y="2014383"/>
                  <a:pt x="0" y="1155983"/>
                  <a:pt x="0" y="9709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11859995" y="797633"/>
            <a:ext cx="216293" cy="1527440"/>
            <a:chOff x="11349438" y="764179"/>
            <a:chExt cx="216293" cy="1527440"/>
          </a:xfrm>
        </p:grpSpPr>
        <p:sp>
          <p:nvSpPr>
            <p:cNvPr id="9" name="等腰三角形 8"/>
            <p:cNvSpPr/>
            <p:nvPr/>
          </p:nvSpPr>
          <p:spPr>
            <a:xfrm>
              <a:off x="11379690" y="1157816"/>
              <a:ext cx="186041" cy="16038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11379690" y="1401172"/>
              <a:ext cx="186041" cy="16038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11379690" y="1644528"/>
              <a:ext cx="186041" cy="16038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11379690" y="1887884"/>
              <a:ext cx="186041" cy="16038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11379690" y="2131239"/>
              <a:ext cx="186041" cy="16038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1349438" y="764179"/>
              <a:ext cx="216293" cy="21629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3" name="任意多边形: 形状 42"/>
          <p:cNvSpPr/>
          <p:nvPr userDrawn="1"/>
        </p:nvSpPr>
        <p:spPr>
          <a:xfrm rot="10800000">
            <a:off x="1" y="6209613"/>
            <a:ext cx="841264" cy="648387"/>
          </a:xfrm>
          <a:custGeom>
            <a:avLst/>
            <a:gdLst>
              <a:gd name="connsiteX0" fmla="*/ 4903 w 2613608"/>
              <a:gd name="connsiteY0" fmla="*/ 0 h 2014383"/>
              <a:gd name="connsiteX1" fmla="*/ 2613608 w 2613608"/>
              <a:gd name="connsiteY1" fmla="*/ 0 h 2014383"/>
              <a:gd name="connsiteX2" fmla="*/ 2613608 w 2613608"/>
              <a:gd name="connsiteY2" fmla="*/ 1882005 h 2014383"/>
              <a:gd name="connsiteX3" fmla="*/ 2487433 w 2613608"/>
              <a:gd name="connsiteY3" fmla="*/ 1928185 h 2014383"/>
              <a:gd name="connsiteX4" fmla="*/ 1917290 w 2613608"/>
              <a:gd name="connsiteY4" fmla="*/ 2014383 h 2014383"/>
              <a:gd name="connsiteX5" fmla="*/ 0 w 2613608"/>
              <a:gd name="connsiteY5" fmla="*/ 97093 h 201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3608" h="2014383">
                <a:moveTo>
                  <a:pt x="4903" y="0"/>
                </a:moveTo>
                <a:lnTo>
                  <a:pt x="2613608" y="0"/>
                </a:lnTo>
                <a:lnTo>
                  <a:pt x="2613608" y="1882005"/>
                </a:lnTo>
                <a:lnTo>
                  <a:pt x="2487433" y="1928185"/>
                </a:lnTo>
                <a:cubicBezTo>
                  <a:pt x="2307325" y="1984205"/>
                  <a:pt x="2115832" y="2014383"/>
                  <a:pt x="1917290" y="2014383"/>
                </a:cubicBezTo>
                <a:cubicBezTo>
                  <a:pt x="858400" y="2014383"/>
                  <a:pt x="0" y="1155983"/>
                  <a:pt x="0" y="9709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 userDrawn="1"/>
        </p:nvGrpSpPr>
        <p:grpSpPr>
          <a:xfrm rot="10800000">
            <a:off x="110007" y="4544081"/>
            <a:ext cx="216293" cy="1527440"/>
            <a:chOff x="11349438" y="764179"/>
            <a:chExt cx="216293" cy="1527440"/>
          </a:xfrm>
        </p:grpSpPr>
        <p:sp>
          <p:nvSpPr>
            <p:cNvPr id="45" name="等腰三角形 44"/>
            <p:cNvSpPr/>
            <p:nvPr/>
          </p:nvSpPr>
          <p:spPr>
            <a:xfrm>
              <a:off x="11379690" y="1157816"/>
              <a:ext cx="186041" cy="16038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>
              <a:off x="11379690" y="1401172"/>
              <a:ext cx="186041" cy="16038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" name="等腰三角形 46"/>
            <p:cNvSpPr/>
            <p:nvPr/>
          </p:nvSpPr>
          <p:spPr>
            <a:xfrm>
              <a:off x="11379690" y="1644528"/>
              <a:ext cx="186041" cy="16038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" name="等腰三角形 47"/>
            <p:cNvSpPr/>
            <p:nvPr/>
          </p:nvSpPr>
          <p:spPr>
            <a:xfrm>
              <a:off x="11379690" y="1887884"/>
              <a:ext cx="186041" cy="16038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>
              <a:off x="11379690" y="2131239"/>
              <a:ext cx="186041" cy="16038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1349438" y="764179"/>
              <a:ext cx="216293" cy="21629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17" Type="http://schemas.openxmlformats.org/officeDocument/2006/relationships/tags" Target="../tags/tag68.xml"/><Relationship Id="rId16" Type="http://schemas.openxmlformats.org/officeDocument/2006/relationships/tags" Target="../tags/tag67.xml"/><Relationship Id="rId15" Type="http://schemas.openxmlformats.org/officeDocument/2006/relationships/tags" Target="../tags/tag66.xml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5325" y="1283335"/>
            <a:ext cx="10801350" cy="48945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5325" y="6356350"/>
            <a:ext cx="2886075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884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3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tags" Target="../tags/tag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0610237" y="5790594"/>
            <a:ext cx="914400" cy="516194"/>
            <a:chOff x="4468761" y="1799303"/>
            <a:chExt cx="914400" cy="51619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矩形 10"/>
            <p:cNvSpPr/>
            <p:nvPr/>
          </p:nvSpPr>
          <p:spPr>
            <a:xfrm>
              <a:off x="4468761" y="1799303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468761" y="1999942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468761" y="2200580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2294317" y="2478826"/>
            <a:ext cx="7603367" cy="1066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5400" b="1" dirty="0">
                <a:solidFill>
                  <a:schemeClr val="tx1"/>
                </a:solidFill>
                <a:cs typeface="+mn-ea"/>
                <a:sym typeface="+mn-lt"/>
              </a:rPr>
              <a:t>基于</a:t>
            </a:r>
            <a:r>
              <a:rPr lang="en-US" altLang="zh-CN" sz="5400" b="1" dirty="0">
                <a:solidFill>
                  <a:schemeClr val="tx1"/>
                </a:solidFill>
                <a:cs typeface="+mn-ea"/>
                <a:sym typeface="+mn-lt"/>
              </a:rPr>
              <a:t> PySpark </a:t>
            </a:r>
            <a:r>
              <a:rPr lang="zh-CN" altLang="en-US" sz="5400" b="1" dirty="0">
                <a:solidFill>
                  <a:schemeClr val="tx1"/>
                </a:solidFill>
                <a:cs typeface="+mn-ea"/>
                <a:sym typeface="+mn-lt"/>
              </a:rPr>
              <a:t>的葡萄牙银行定期存款认购预测</a:t>
            </a:r>
            <a:endParaRPr lang="zh-CN" altLang="en-US" sz="5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8" name="文本框 21"/>
          <p:cNvSpPr txBox="1"/>
          <p:nvPr/>
        </p:nvSpPr>
        <p:spPr>
          <a:xfrm>
            <a:off x="2383340" y="3976102"/>
            <a:ext cx="7425319" cy="47561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zh-CN" altLang="en-US" sz="2000" spc="600" dirty="0">
                <a:solidFill>
                  <a:schemeClr val="accent1"/>
                </a:solidFill>
                <a:cs typeface="+mn-ea"/>
                <a:sym typeface="+mn-lt"/>
              </a:rPr>
              <a:t>答辩</a:t>
            </a:r>
            <a:r>
              <a:rPr lang="zh-CN" altLang="en-US" sz="2000" spc="600" dirty="0">
                <a:solidFill>
                  <a:schemeClr val="accent1"/>
                </a:solidFill>
                <a:cs typeface="+mn-ea"/>
                <a:sym typeface="+mn-lt"/>
              </a:rPr>
              <a:t>人：林悦</a:t>
            </a:r>
            <a:endParaRPr lang="zh-CN" altLang="en-US" sz="2000" spc="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2383341" y="4542781"/>
            <a:ext cx="7425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1"/>
          <p:cNvSpPr txBox="1"/>
          <p:nvPr/>
        </p:nvSpPr>
        <p:spPr>
          <a:xfrm>
            <a:off x="6234430" y="5466715"/>
            <a:ext cx="5290185" cy="23812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zh-CN" altLang="en-US" sz="1400" spc="600" dirty="0">
                <a:solidFill>
                  <a:schemeClr val="accent1"/>
                </a:solidFill>
                <a:cs typeface="+mn-ea"/>
                <a:sym typeface="+mn-lt"/>
              </a:rPr>
              <a:t>小组成员：李育茵，林悦，许杉杉，李佳一</a:t>
            </a:r>
            <a:endParaRPr lang="zh-CN" altLang="en-US" sz="1400" spc="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"/>
          <p:cNvSpPr/>
          <p:nvPr>
            <p:custDataLst>
              <p:tags r:id="rId1"/>
            </p:custDataLst>
          </p:nvPr>
        </p:nvSpPr>
        <p:spPr>
          <a:xfrm>
            <a:off x="-162560" y="417830"/>
            <a:ext cx="6308725" cy="667385"/>
          </a:xfrm>
          <a:prstGeom prst="roundRect">
            <a:avLst>
              <a:gd name="adj" fmla="val 1665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dirty="0">
                <a:solidFill>
                  <a:schemeClr val="accent1"/>
                </a:solidFill>
                <a:cs typeface="+mn-ea"/>
                <a:sym typeface="+mn-lt"/>
              </a:rPr>
              <a:t>功能模块：客户分层预测</a:t>
            </a:r>
            <a:endParaRPr lang="zh-CN" altLang="en-US" sz="3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52525" y="1280160"/>
            <a:ext cx="9053830" cy="429768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模块负责人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：林悦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endParaRPr lang="zh-CN" altLang="en-US" sz="2400" b="1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用途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：根据训练好的模型对客户进行分层，将客户分为高、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中、低潜力三个等级，并统计各等级的客户数量。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实施方式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加载保存的随机森林模型和测试数据。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使用模型对测试数据进行预测，得到每个客户的购买概率。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根据购买概率将客户分为高、中、低潜力三个等级。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统计各等级的客户数量，并转换为 </a:t>
            </a: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Pandas DataFrame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保存分层结果为 </a:t>
            </a: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Parquet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文件。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结果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输出各等级客户数量的统计结果。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保存客户分层结果，用于后续的风险预警和营销模拟。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"/>
          <p:cNvSpPr/>
          <p:nvPr>
            <p:custDataLst>
              <p:tags r:id="rId1"/>
            </p:custDataLst>
          </p:nvPr>
        </p:nvSpPr>
        <p:spPr>
          <a:xfrm>
            <a:off x="161925" y="398780"/>
            <a:ext cx="5694680" cy="667385"/>
          </a:xfrm>
          <a:prstGeom prst="roundRect">
            <a:avLst>
              <a:gd name="adj" fmla="val 1665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dirty="0">
                <a:solidFill>
                  <a:schemeClr val="accent1"/>
                </a:solidFill>
                <a:cs typeface="+mn-ea"/>
                <a:sym typeface="+mn-lt"/>
              </a:rPr>
              <a:t>功能模块：风险预警</a:t>
            </a:r>
            <a:r>
              <a:rPr lang="zh-CN" altLang="en-US" sz="3600" dirty="0">
                <a:solidFill>
                  <a:schemeClr val="accent1"/>
                </a:solidFill>
                <a:cs typeface="+mn-ea"/>
                <a:sym typeface="+mn-lt"/>
              </a:rPr>
              <a:t>提示</a:t>
            </a:r>
            <a:endParaRPr lang="zh-CN" altLang="en-US" sz="3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86510" y="1217295"/>
            <a:ext cx="9261475" cy="429768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模块负责人：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李育茵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用途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：根据客户分层结果和多个关键指标，对客户的流失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风险和信用风险进行评估和预警。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实施方式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加载客户分层结果数据。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定义流失风险和信用风险的预警规则，标记风险客户。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统计各风险等级的客户数量，并转换为</a:t>
            </a: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Pandas DataFrame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为</a:t>
            </a: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ECharts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准备风险预警数据。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保存风险预警结果为</a:t>
            </a: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Parquet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文件。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结果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输出各风险等级客户数量的统计结果。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生成用于</a:t>
            </a: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ECharts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可视化的风险预警数据。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保存风险预警结果，为银行的风险管理提供支持。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"/>
          <p:cNvSpPr/>
          <p:nvPr>
            <p:custDataLst>
              <p:tags r:id="rId1"/>
            </p:custDataLst>
          </p:nvPr>
        </p:nvSpPr>
        <p:spPr>
          <a:xfrm>
            <a:off x="229870" y="437515"/>
            <a:ext cx="5597525" cy="667385"/>
          </a:xfrm>
          <a:prstGeom prst="roundRect">
            <a:avLst>
              <a:gd name="adj" fmla="val 1665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dirty="0">
                <a:solidFill>
                  <a:schemeClr val="accent1"/>
                </a:solidFill>
                <a:cs typeface="+mn-ea"/>
                <a:sym typeface="+mn-lt"/>
              </a:rPr>
              <a:t>功能模块：特征影响</a:t>
            </a:r>
            <a:r>
              <a:rPr lang="zh-CN" altLang="en-US" sz="3600" dirty="0">
                <a:solidFill>
                  <a:schemeClr val="accent1"/>
                </a:solidFill>
                <a:cs typeface="+mn-ea"/>
                <a:sym typeface="+mn-lt"/>
              </a:rPr>
              <a:t>分析</a:t>
            </a:r>
            <a:endParaRPr lang="zh-CN" altLang="en-US" sz="3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25270" y="1280160"/>
            <a:ext cx="9953625" cy="429768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模块负责人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许杉杉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用途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：分析随机森林模型中各特征的重要性，找出对客户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购买决策影响最大的特征。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实施方式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加载保存的随机森林模型和训练数据。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获取模型的特征重要性数组。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尝试从流水线模型中提取特征名称，如果失败则使用手动映射的方法。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对特征重要性进行排序，输出前</a:t>
            </a: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15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个最重要的特征。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为</a:t>
            </a: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ECharts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准备特征重要性数据。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结果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输出前</a:t>
            </a: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15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个最重要的特征及其重要性得分。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生成用于</a:t>
            </a: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ECharts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可视化的特征重要性数据。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"/>
          <p:cNvSpPr/>
          <p:nvPr>
            <p:custDataLst>
              <p:tags r:id="rId1"/>
            </p:custDataLst>
          </p:nvPr>
        </p:nvSpPr>
        <p:spPr>
          <a:xfrm>
            <a:off x="0" y="436880"/>
            <a:ext cx="7287895" cy="667385"/>
          </a:xfrm>
          <a:prstGeom prst="roundRect">
            <a:avLst>
              <a:gd name="adj" fmla="val 1665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dirty="0">
                <a:solidFill>
                  <a:schemeClr val="accent1"/>
                </a:solidFill>
                <a:cs typeface="+mn-ea"/>
                <a:sym typeface="+mn-lt"/>
              </a:rPr>
              <a:t>功能模块：营销活动模拟</a:t>
            </a:r>
            <a:r>
              <a:rPr lang="zh-CN" altLang="en-US" sz="3600" dirty="0">
                <a:solidFill>
                  <a:schemeClr val="accent1"/>
                </a:solidFill>
                <a:cs typeface="+mn-ea"/>
                <a:sym typeface="+mn-lt"/>
              </a:rPr>
              <a:t>预测</a:t>
            </a:r>
            <a:endParaRPr lang="zh-CN" altLang="en-US" sz="3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57325" y="1104265"/>
            <a:ext cx="10231755" cy="524446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模块负责人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：李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佳一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用途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：模拟不同的营销策略，计算每个策略的总人数、预计转化人数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和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转化率。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实施方式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加载保存的随机森林模型和测试数据。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使用模型对测试数据进行预测，得到每个客户的购买概率。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根据购买概率将客户分为高、中、低潜力三个等级。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定义三种营销策略：高潜力客户、高</a:t>
            </a: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+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中潜力客户和随机抽样</a:t>
            </a: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30%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的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客户。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计算每个策略的总人数、预计转化人数和转化率。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转换为</a:t>
            </a: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Pandas DataFrame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，并为</a:t>
            </a: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ECharts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准备数据。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保存营销模拟结果为</a:t>
            </a: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Parquet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文件。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结果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输出各等级客户数量的统计结果。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保存客户分层结果，用于后续的风险预警和营销模拟。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"/>
          <p:cNvSpPr/>
          <p:nvPr>
            <p:custDataLst>
              <p:tags r:id="rId1"/>
            </p:custDataLst>
          </p:nvPr>
        </p:nvSpPr>
        <p:spPr>
          <a:xfrm>
            <a:off x="0" y="427355"/>
            <a:ext cx="5177155" cy="667385"/>
          </a:xfrm>
          <a:prstGeom prst="roundRect">
            <a:avLst>
              <a:gd name="adj" fmla="val 1665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dirty="0">
                <a:solidFill>
                  <a:schemeClr val="accent1"/>
                </a:solidFill>
                <a:cs typeface="+mn-ea"/>
                <a:sym typeface="+mn-lt"/>
              </a:rPr>
              <a:t>功能模块：预测</a:t>
            </a:r>
            <a:r>
              <a:rPr lang="zh-CN" altLang="en-US" sz="3600" dirty="0">
                <a:solidFill>
                  <a:schemeClr val="accent1"/>
                </a:solidFill>
                <a:cs typeface="+mn-ea"/>
                <a:sym typeface="+mn-lt"/>
              </a:rPr>
              <a:t>客户</a:t>
            </a:r>
            <a:endParaRPr lang="zh-CN" altLang="en-US" sz="3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27810" y="1170305"/>
            <a:ext cx="9480550" cy="451675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模块负责人：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李育茵、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林悦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+mn-ea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+mn-ea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用途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：根据用户输入的客户信息，预测客户的购买概率，并生成营销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+mn-ea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建议和风险预警。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+mn-ea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+mn-ea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实施方式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：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+mn-ea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加载保存的随机森林模型和预处理的流水线模型。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+mn-ea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对用户输入的客户信息进行预处理。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+mn-ea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使用模型对预处理后的数据进行预测，得到客户的购买概率。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+mn-ea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根据购买概率确定客户潜力，根据客户特征确定流失风险和信用风险。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+mn-ea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根据客户潜力和风险等级生成营销建议。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+mn-ea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返回预测结果、客户潜力、风险预警和营销建议。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+mn-ea"/>
            </a:endParaRPr>
          </a:p>
          <a:p>
            <a:pPr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+mn-ea"/>
            </a:endParaRPr>
          </a:p>
          <a:p>
            <a:pPr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结果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：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+mn-ea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输出客户的预测结果、购买概率、客户潜力、流失风险、信用风险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+mn-ea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+mn-ea"/>
              </a:rPr>
              <a:t>和营销建议。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"/>
          <p:cNvSpPr/>
          <p:nvPr>
            <p:custDataLst>
              <p:tags r:id="rId1"/>
            </p:custDataLst>
          </p:nvPr>
        </p:nvSpPr>
        <p:spPr>
          <a:xfrm>
            <a:off x="-488950" y="426720"/>
            <a:ext cx="6212205" cy="667385"/>
          </a:xfrm>
          <a:prstGeom prst="roundRect">
            <a:avLst>
              <a:gd name="adj" fmla="val 1665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dirty="0">
                <a:solidFill>
                  <a:schemeClr val="accent1"/>
                </a:solidFill>
                <a:cs typeface="+mn-ea"/>
                <a:sym typeface="+mn-lt"/>
              </a:rPr>
              <a:t>功能模块：前端展示</a:t>
            </a:r>
            <a:endParaRPr lang="zh-CN" altLang="en-US" sz="3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79195" y="1094105"/>
            <a:ext cx="10677525" cy="543687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模块负责人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：林悦、李育茵、许杉杉、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李佳一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用途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：构建一个</a:t>
            </a: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Flask Web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应用，提供用户界面，展示客户分层、特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征重要性、风险预警和营销模拟的结果，并允许用户输入客户信息进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行预测。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实施方式：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初始化</a:t>
            </a: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SparkSession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和</a:t>
            </a: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Flask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应用。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加载保存的随机森林模型、预处理的流水线模型和测试数据。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调用各模块的函数，获取客户分层、特征重要性、风险预警和营销模拟的结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果。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定义多个路由，分别展示不同的页面。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提供一个预测表单，允许用户输入客户信息进行预测。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处理用户的预测请求，调用</a:t>
            </a: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prediction_service.py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中的函数进行预测，并返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回预测结果。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l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zh-CN" altLang="en-US" sz="2400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结果：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启动一个</a:t>
            </a:r>
            <a:r>
              <a:rPr lang="en-US" altLang="zh-CN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Web </a:t>
            </a: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应用，用户可以通过浏览器访问不同的页面，查看客户分层、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特征重要性、风险预警和营销模拟的结果。用户可以输入客户信息进行预测，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lvl="1" indent="0" algn="l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zh-CN" altLang="en-US" sz="2400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获取预测结果、客户潜力、风险预警和营销建议。</a:t>
            </a:r>
            <a:endParaRPr lang="zh-CN" altLang="en-US" sz="24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4921405" y="2577273"/>
            <a:ext cx="2349190" cy="4675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dirty="0">
                <a:cs typeface="+mn-ea"/>
                <a:sym typeface="+mn-lt"/>
              </a:rPr>
              <a:t>PART 03</a:t>
            </a:r>
            <a:endParaRPr lang="zh-CN" altLang="en-US" sz="3200" b="1" dirty="0">
              <a:cs typeface="+mn-ea"/>
              <a:sym typeface="+mn-lt"/>
            </a:endParaRPr>
          </a:p>
        </p:txBody>
      </p:sp>
      <p:sp>
        <p:nvSpPr>
          <p:cNvPr id="5" name="Footer Text"/>
          <p:cNvSpPr txBox="1"/>
          <p:nvPr/>
        </p:nvSpPr>
        <p:spPr>
          <a:xfrm>
            <a:off x="3796030" y="3259455"/>
            <a:ext cx="503872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cs typeface="Arial" panose="020B0604020202020204" pitchFamily="34" charset="0"/>
                <a:sym typeface="+mn-lt"/>
              </a:rPr>
              <a:t>项目遇到的问题及改进</a:t>
            </a:r>
            <a:endParaRPr lang="zh-CN" altLang="en-US" sz="3600" b="1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48244" y="776125"/>
            <a:ext cx="352439" cy="299049"/>
            <a:chOff x="4468761" y="1799303"/>
            <a:chExt cx="914400" cy="51619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" name="矩形 2"/>
            <p:cNvSpPr/>
            <p:nvPr/>
          </p:nvSpPr>
          <p:spPr>
            <a:xfrm>
              <a:off x="4468761" y="1799303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468761" y="1999942"/>
              <a:ext cx="914400" cy="1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468761" y="2200580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ooter Text"/>
          <p:cNvSpPr txBox="1"/>
          <p:nvPr/>
        </p:nvSpPr>
        <p:spPr>
          <a:xfrm>
            <a:off x="1343247" y="710205"/>
            <a:ext cx="3295624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cs typeface="+mn-ea"/>
                <a:sym typeface="+mn-lt"/>
              </a:rPr>
              <a:t>问题及</a:t>
            </a:r>
            <a:r>
              <a:rPr lang="zh-CN" altLang="en-US" sz="2800" dirty="0">
                <a:cs typeface="+mn-ea"/>
                <a:sym typeface="+mn-lt"/>
              </a:rPr>
              <a:t>改进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6610" y="1268730"/>
            <a:ext cx="5279390" cy="4954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609600" indent="-228600" algn="just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1. </a:t>
            </a:r>
            <a:r>
              <a:rPr lang="zh-CN" altLang="en-US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数据集数据正负样本分布不均问题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</a:t>
            </a:r>
            <a:endParaRPr lang="zh-CN" altLang="en-US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just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问题描述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原始数据集中，客户购买定期存款的正样本和负样本数量差异较大，这种不平衡会使模型在训练过程中倾向于多数类，导致对少数类的预测能力不足，影响模型整体的泛化性能和预测准确性。例如，在训练随机森林模型时，模型可能会更多地学习到未购买客户的特征模式，而对购买客户的特征模式学习不够充分，从而在实际预测购买客户时出现较多误判。</a:t>
            </a:r>
            <a:endParaRPr lang="zh-CN" altLang="en-US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just">
              <a:spcBef>
                <a:spcPts val="600"/>
              </a:spcBef>
              <a:spcAft>
                <a:spcPct val="0"/>
              </a:spcAft>
              <a:buNone/>
            </a:pPr>
            <a:r>
              <a:rPr lang="zh-CN" altLang="en-US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解决方案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：采用 </a:t>
            </a:r>
            <a:r>
              <a:rPr lang="en-US" altLang="zh-CN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SMOTE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算法对训练数据中的少数类进行过采样。在预处理过程中，将训练数据转换为适合 </a:t>
            </a:r>
            <a:r>
              <a:rPr lang="en-US" altLang="zh-CN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SMOTE 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处理的格式，通过 </a:t>
            </a:r>
            <a:r>
              <a:rPr lang="en-US" altLang="zh-CN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SMOTE 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算法生成新的少数类样本，增加购买客户样本数量，使正负样本比例更加均衡。同时，调整模型评估指标，如采用 </a:t>
            </a:r>
            <a:r>
              <a:rPr lang="en-US" altLang="zh-CN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F1 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分数、</a:t>
            </a:r>
            <a:r>
              <a:rPr lang="en-US" altLang="zh-CN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AUC 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等更适合不均衡数据的指标进行模型评估。</a:t>
            </a:r>
            <a:endParaRPr lang="zh-CN" altLang="en-US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228600" indent="0" algn="just" fontAlgn="base">
              <a:spcBef>
                <a:spcPts val="600"/>
              </a:spcBef>
              <a:spcAft>
                <a:spcPct val="0"/>
              </a:spcAft>
              <a:buNone/>
            </a:pPr>
            <a:endParaRPr lang="zh-CN" altLang="en-US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29375" y="1268730"/>
            <a:ext cx="4831715" cy="4123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609600" indent="-228600" algn="just">
              <a:spcBef>
                <a:spcPts val="600"/>
              </a:spcBef>
              <a:spcAft>
                <a:spcPct val="0"/>
              </a:spcAft>
            </a:pPr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2. </a:t>
            </a:r>
            <a:r>
              <a:rPr lang="zh-CN" altLang="en-US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模型训练效率问题</a:t>
            </a:r>
            <a:endParaRPr lang="zh-CN" altLang="en-US" b="1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just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问题描述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：项目初期使用 </a:t>
            </a:r>
            <a:r>
              <a:rPr lang="en-US" altLang="zh-CN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 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个节点的 </a:t>
            </a:r>
            <a:r>
              <a:rPr lang="en-US" altLang="zh-CN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Spark 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集群进行模型训练，随着数据规模扩大和模型复杂度增加，训练时间显著变长。主要原因包括数据在节点间分布不均衡，导致部分节点负载过高成为性能瓶颈，节点数量少使得 </a:t>
            </a:r>
            <a:r>
              <a:rPr lang="en-US" altLang="zh-CN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Executor 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数量不足，无法充分利用 </a:t>
            </a:r>
            <a:r>
              <a:rPr lang="en-US" altLang="zh-CN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CPU 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核心资源，并行计算能力受限。</a:t>
            </a:r>
            <a:endParaRPr lang="zh-CN" altLang="en-US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just">
              <a:spcBef>
                <a:spcPts val="600"/>
              </a:spcBef>
              <a:spcAft>
                <a:spcPct val="0"/>
              </a:spcAft>
              <a:buNone/>
            </a:pPr>
            <a:r>
              <a:rPr lang="zh-CN" altLang="en-US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解决方案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：将 </a:t>
            </a:r>
            <a:r>
              <a:rPr lang="en-US" altLang="zh-CN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Spark 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集群节点从 </a:t>
            </a:r>
            <a:r>
              <a:rPr lang="en-US" altLang="zh-CN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 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个增加到 </a:t>
            </a:r>
            <a:r>
              <a:rPr lang="en-US" altLang="zh-CN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4 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个，提升整体计算能力。设置合适的并行任务数和 </a:t>
            </a:r>
            <a:r>
              <a:rPr lang="en-US" altLang="zh-CN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Shuffle 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分区数，提升计算效率根据集群规模动态调整 </a:t>
            </a:r>
            <a:r>
              <a:rPr lang="en-US" altLang="zh-CN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Shuffle 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分区数，减少数据在节点间的传输量。</a:t>
            </a:r>
            <a:endParaRPr lang="zh-CN" altLang="en-US" b="0" i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228600" indent="0" algn="just" fontAlgn="base">
              <a:spcBef>
                <a:spcPts val="600"/>
              </a:spcBef>
              <a:spcAft>
                <a:spcPct val="0"/>
              </a:spcAft>
              <a:buNone/>
            </a:pPr>
            <a:endParaRPr lang="zh-CN" altLang="en-US" b="0" i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0085" y="459740"/>
            <a:ext cx="4859020" cy="4523105"/>
          </a:xfrm>
          <a:prstGeom prst="rect">
            <a:avLst/>
          </a:prstGeom>
        </p:spPr>
        <p:txBody>
          <a:bodyPr wrap="square">
            <a:spAutoFit/>
          </a:bodyPr>
          <a:p>
            <a:pPr marL="609600" indent="-228600" algn="just">
              <a:spcBef>
                <a:spcPct val="0"/>
              </a:spcBef>
              <a:spcAft>
                <a:spcPct val="0"/>
              </a:spcAft>
            </a:pPr>
            <a:r>
              <a:rPr lang="en-US" altLang="zh-CN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3. Pipeline </a:t>
            </a:r>
            <a:r>
              <a:rPr lang="zh-CN" altLang="en-US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模型缺失导致预测失败问题</a:t>
            </a:r>
            <a:endParaRPr lang="zh-CN" altLang="en-US" b="1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381000" indent="0" algn="just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问题描述：</a:t>
            </a:r>
            <a:r>
              <a:rPr lang="zh-CN" altLang="en-US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项目前期开发预测功能时，未意识到保存</a:t>
            </a:r>
            <a:r>
              <a:rPr lang="en-US" altLang="zh-CN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Pipeline </a:t>
            </a:r>
            <a:r>
              <a:rPr lang="zh-CN" altLang="en-US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模型的重要性，仅聚焦于随机森林模型训练。实际预测新客户数据时，发现缺少</a:t>
            </a:r>
            <a:r>
              <a:rPr lang="en-US" altLang="zh-CN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Pipeline </a:t>
            </a:r>
            <a:r>
              <a:rPr lang="zh-CN" altLang="en-US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模型致使数据预处理环节无法正常进行，因为手动预处理无法精准还原训练数据时的完整预处理流程，导致数据特征与模型期望不匹配，最终预测功能无法正常运作。</a:t>
            </a:r>
            <a:endParaRPr lang="zh-CN" altLang="en-US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381000" indent="0" algn="just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解决方案：</a:t>
            </a:r>
            <a:r>
              <a:rPr lang="zh-CN" altLang="en-US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在预处理阶段添加保存</a:t>
            </a:r>
            <a:r>
              <a:rPr lang="en-US" altLang="zh-CN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Pipeline </a:t>
            </a:r>
            <a:r>
              <a:rPr lang="zh-CN" altLang="en-US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模型的步骤，确保路径正确。修改预测功能，优先加载保存的</a:t>
            </a:r>
            <a:r>
              <a:rPr lang="en-US" altLang="zh-CN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Pipeline </a:t>
            </a:r>
            <a:r>
              <a:rPr lang="zh-CN" altLang="en-US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模型进行预处理。完善异常处理，记录详细错误信息。更新文档，说明</a:t>
            </a:r>
            <a:r>
              <a:rPr lang="en-US" altLang="zh-CN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Pipeline </a:t>
            </a:r>
            <a:r>
              <a:rPr lang="zh-CN" altLang="en-US" b="0" i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模型的重要性及操作流程。</a:t>
            </a:r>
            <a:endParaRPr lang="zh-CN" altLang="en-US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609600" indent="-228600" algn="just">
              <a:spcBef>
                <a:spcPct val="0"/>
              </a:spcBef>
              <a:spcAft>
                <a:spcPct val="0"/>
              </a:spcAft>
            </a:pPr>
            <a:endParaRPr lang="zh-CN" altLang="en-US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43600" y="402590"/>
            <a:ext cx="500253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609600" indent="-228600" algn="just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4. </a:t>
            </a:r>
            <a:r>
              <a:rPr lang="zh-CN" altLang="en-US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用户界面交互性问题</a:t>
            </a:r>
            <a:endParaRPr lang="zh-CN" altLang="en-US" b="1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381000" indent="0" algn="just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问题描述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：在</a:t>
            </a:r>
            <a:r>
              <a:rPr lang="en-US" altLang="zh-CN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Web 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应用程序的用户界面中，存在交互性不足的问题。用户在操作过程中，反馈机制不够完善，操作流程不够便捷，导致用户体验不佳。例如，在填写预测表单时，用户输入错误数据后，没有及时的错误提示信息，用户需要提交表单后才能发现问题，增加了操作成本。</a:t>
            </a:r>
            <a:endParaRPr lang="zh-CN" altLang="en-US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381000" indent="0" algn="just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解决方案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：在前端页面中增加实时验证功能。利用</a:t>
            </a:r>
            <a:r>
              <a:rPr lang="en-US" altLang="zh-CN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JavaScript 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等前端技术，在用户输入数据时，实时检查数据的格式和范围是否符合要求。如果输入错误，立即弹出提示框告知用户错误原因和正确的输入格式。优化页面布局，根据用户操作习惯，合理安排表单字段和按钮的位置，提高操作的便捷性。同时，增加操作引导和提示信息，对于复杂的操作流程，提供详细的步骤说明，帮助用户更好地使用系统。</a:t>
            </a:r>
            <a:endParaRPr lang="zh-CN" altLang="en-US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7030" y="441960"/>
            <a:ext cx="5459730" cy="53454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609600" indent="-228600" algn="just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5.</a:t>
            </a:r>
            <a:r>
              <a:rPr lang="zh-CN" altLang="en-US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项目代码存在明显的结构问题。</a:t>
            </a:r>
            <a:endParaRPr lang="zh-CN" altLang="en-US" b="1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381000" indent="0" algn="just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问题描述：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所有功能实现的代码都集中在</a:t>
            </a:r>
            <a:r>
              <a:rPr lang="en-US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 </a:t>
            </a:r>
            <a:r>
              <a:rPr lang="en-US" altLang="zh-CN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app.py</a:t>
            </a:r>
            <a:r>
              <a:rPr lang="en-US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 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文件中，随着系统功能的持续拓展，该文件变得日益庞大和复杂，严重影响了代码的可读性和可维护性。这不仅增加了开发人员理解和修改代码的难度，也对项目的长期发展构成了潜在威胁。</a:t>
            </a:r>
            <a:endParaRPr lang="zh-CN" altLang="en-US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381000" indent="0" algn="just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解决方案：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对现有代码进行拆分重构。具体将按照功能模块对代码进行分离，将不同功能的代码逻辑封装到独立的</a:t>
            </a:r>
            <a:r>
              <a:rPr lang="en-US" altLang="zh-CN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Python </a:t>
            </a:r>
            <a:r>
              <a:rPr lang="zh-CN" altLang="en-US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文件中，从而实现代码的模块化管理。</a:t>
            </a:r>
            <a:endParaRPr lang="zh-CN" altLang="en-US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: 圆角 1"/>
          <p:cNvSpPr/>
          <p:nvPr/>
        </p:nvSpPr>
        <p:spPr>
          <a:xfrm>
            <a:off x="4352817" y="935280"/>
            <a:ext cx="3598126" cy="71613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>
                <a:cs typeface="+mn-ea"/>
                <a:sym typeface="+mn-lt"/>
              </a:rPr>
              <a:t>分工</a:t>
            </a:r>
            <a:endParaRPr lang="zh-CN" altLang="en-US" sz="3200" dirty="0">
              <a:cs typeface="+mn-ea"/>
              <a:sym typeface="+mn-lt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2171700" y="1763395"/>
          <a:ext cx="7937500" cy="43453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5470"/>
                <a:gridCol w="6082030"/>
              </a:tblGrid>
              <a:tr h="90233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成员</a:t>
                      </a:r>
                      <a:endParaRPr lang="zh-CN" altLang="en-US" sz="2000" spc="13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负责模块</a:t>
                      </a:r>
                      <a:endParaRPr lang="zh-CN" altLang="en-US" sz="2000" spc="13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86106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林悦</a:t>
                      </a:r>
                      <a:endParaRPr lang="zh-CN" altLang="en-US" sz="1800" spc="13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客户分层预测、预测客户、前端展示</a:t>
                      </a:r>
                      <a:endParaRPr lang="zh-CN" altLang="en-US" sz="1800" spc="13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85979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李育茵</a:t>
                      </a:r>
                      <a:endParaRPr lang="zh-CN" altLang="en-US" sz="1800" spc="13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风险预警提示、预测客户、前端展示</a:t>
                      </a:r>
                      <a:endParaRPr lang="zh-CN" altLang="en-US" sz="1800" spc="13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86106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许杉杉</a:t>
                      </a:r>
                      <a:endParaRPr lang="zh-CN" altLang="en-US" sz="1800" spc="13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特征影响分析、前端展示</a:t>
                      </a:r>
                      <a:endParaRPr lang="zh-CN" altLang="en-US" sz="1800" spc="13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86106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李佳一</a:t>
                      </a:r>
                      <a:endParaRPr lang="zh-CN" altLang="en-US" sz="1800" spc="13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营销活动模拟预测、前端展示</a:t>
                      </a:r>
                      <a:endParaRPr lang="zh-CN" altLang="en-US" sz="1800" spc="13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4921405" y="2577273"/>
            <a:ext cx="2349190" cy="4675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dirty="0">
                <a:cs typeface="+mn-ea"/>
                <a:sym typeface="+mn-lt"/>
              </a:rPr>
              <a:t>PART 04</a:t>
            </a:r>
            <a:endParaRPr lang="zh-CN" altLang="en-US" sz="3200" b="1" dirty="0">
              <a:cs typeface="+mn-ea"/>
              <a:sym typeface="+mn-lt"/>
            </a:endParaRPr>
          </a:p>
        </p:txBody>
      </p:sp>
      <p:sp>
        <p:nvSpPr>
          <p:cNvPr id="5" name="Footer Text"/>
          <p:cNvSpPr txBox="1"/>
          <p:nvPr/>
        </p:nvSpPr>
        <p:spPr>
          <a:xfrm>
            <a:off x="5215364" y="3282921"/>
            <a:ext cx="3295624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dirty="0">
                <a:cs typeface="+mn-ea"/>
                <a:sym typeface="+mn-lt"/>
              </a:rPr>
              <a:t>项目展示</a:t>
            </a:r>
            <a:endParaRPr lang="zh-CN" altLang="en-US" sz="3600" dirty="0">
              <a:cs typeface="+mn-ea"/>
              <a:sym typeface="+mn-lt"/>
            </a:endParaRPr>
          </a:p>
          <a:p>
            <a:endParaRPr lang="zh-CN" altLang="en-US" sz="3600" b="1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05674" y="594515"/>
            <a:ext cx="352439" cy="299049"/>
            <a:chOff x="4468761" y="1799303"/>
            <a:chExt cx="914400" cy="51619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" name="矩形 4"/>
            <p:cNvSpPr/>
            <p:nvPr/>
          </p:nvSpPr>
          <p:spPr>
            <a:xfrm>
              <a:off x="4468761" y="1799303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468761" y="1999942"/>
              <a:ext cx="914400" cy="1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468761" y="2200580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ooter Text"/>
          <p:cNvSpPr txBox="1"/>
          <p:nvPr/>
        </p:nvSpPr>
        <p:spPr>
          <a:xfrm>
            <a:off x="1100455" y="528320"/>
            <a:ext cx="440055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cs typeface="+mn-ea"/>
                <a:sym typeface="+mn-lt"/>
              </a:rPr>
              <a:t>展示全部（</a:t>
            </a:r>
            <a:r>
              <a:rPr lang="en-US" altLang="zh-CN" sz="2800" dirty="0">
                <a:cs typeface="+mn-ea"/>
                <a:sym typeface="+mn-lt"/>
              </a:rPr>
              <a:t>4</a:t>
            </a:r>
            <a:r>
              <a:rPr lang="zh-CN" altLang="en-US" sz="2800" dirty="0">
                <a:cs typeface="+mn-ea"/>
                <a:sym typeface="+mn-lt"/>
              </a:rPr>
              <a:t>个功能</a:t>
            </a:r>
            <a:r>
              <a:rPr lang="zh-CN" altLang="en-US" sz="2800" dirty="0">
                <a:cs typeface="+mn-ea"/>
                <a:sym typeface="+mn-lt"/>
              </a:rPr>
              <a:t>模块）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8" name="图片 7" descr="ecc20a34a183340d9fffe08583705c8b"/>
          <p:cNvPicPr>
            <a:picLocks noChangeAspect="1"/>
          </p:cNvPicPr>
          <p:nvPr/>
        </p:nvPicPr>
        <p:blipFill>
          <a:blip r:embed="rId1"/>
          <a:srcRect b="48185"/>
          <a:stretch>
            <a:fillRect/>
          </a:stretch>
        </p:blipFill>
        <p:spPr>
          <a:xfrm>
            <a:off x="857885" y="1270000"/>
            <a:ext cx="5081270" cy="4488815"/>
          </a:xfrm>
          <a:prstGeom prst="rect">
            <a:avLst/>
          </a:prstGeom>
        </p:spPr>
      </p:pic>
      <p:pic>
        <p:nvPicPr>
          <p:cNvPr id="10" name="图片 9" descr="ecc20a34a183340d9fffe08583705c8b"/>
          <p:cNvPicPr>
            <a:picLocks noChangeAspect="1"/>
          </p:cNvPicPr>
          <p:nvPr/>
        </p:nvPicPr>
        <p:blipFill>
          <a:blip r:embed="rId1"/>
          <a:srcRect t="51380"/>
          <a:stretch>
            <a:fillRect/>
          </a:stretch>
        </p:blipFill>
        <p:spPr>
          <a:xfrm>
            <a:off x="5939155" y="1270000"/>
            <a:ext cx="5414010" cy="4488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48244" y="776125"/>
            <a:ext cx="352439" cy="299049"/>
            <a:chOff x="4468761" y="1799303"/>
            <a:chExt cx="914400" cy="51619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" name="矩形 4"/>
            <p:cNvSpPr/>
            <p:nvPr/>
          </p:nvSpPr>
          <p:spPr>
            <a:xfrm>
              <a:off x="4468761" y="1799303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468761" y="1999942"/>
              <a:ext cx="914400" cy="1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468761" y="2200580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ooter Text"/>
          <p:cNvSpPr txBox="1"/>
          <p:nvPr/>
        </p:nvSpPr>
        <p:spPr>
          <a:xfrm>
            <a:off x="1343247" y="710205"/>
            <a:ext cx="3295624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cs typeface="+mn-ea"/>
                <a:sym typeface="+mn-lt"/>
              </a:rPr>
              <a:t>风险预警分析仪表</a:t>
            </a:r>
            <a:r>
              <a:rPr lang="zh-CN" altLang="en-US" sz="2800" dirty="0">
                <a:cs typeface="+mn-ea"/>
                <a:sym typeface="+mn-lt"/>
              </a:rPr>
              <a:t>板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2" name="图片 1" descr="f98effdf4205d30e39bfcba32fa066c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9725" y="1329690"/>
            <a:ext cx="9239250" cy="4890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48244" y="776125"/>
            <a:ext cx="352439" cy="299049"/>
            <a:chOff x="4468761" y="1799303"/>
            <a:chExt cx="914400" cy="51619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" name="矩形 4"/>
            <p:cNvSpPr/>
            <p:nvPr/>
          </p:nvSpPr>
          <p:spPr>
            <a:xfrm>
              <a:off x="4468761" y="1799303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468761" y="1999942"/>
              <a:ext cx="914400" cy="1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468761" y="2200580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ooter Text"/>
          <p:cNvSpPr txBox="1"/>
          <p:nvPr/>
        </p:nvSpPr>
        <p:spPr>
          <a:xfrm>
            <a:off x="1343247" y="710205"/>
            <a:ext cx="3295624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cs typeface="+mn-ea"/>
                <a:sym typeface="+mn-lt"/>
              </a:rPr>
              <a:t>风险预警分析仪表</a:t>
            </a:r>
            <a:r>
              <a:rPr lang="zh-CN" altLang="en-US" sz="2800" dirty="0">
                <a:cs typeface="+mn-ea"/>
                <a:sym typeface="+mn-lt"/>
              </a:rPr>
              <a:t>板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3" name="图片 2" descr="e992be8af102fbe16373cfbaa57569c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8920" y="1140460"/>
            <a:ext cx="9489440" cy="5027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48244" y="776125"/>
            <a:ext cx="352439" cy="299049"/>
            <a:chOff x="4468761" y="1799303"/>
            <a:chExt cx="914400" cy="51619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" name="矩形 4"/>
            <p:cNvSpPr/>
            <p:nvPr/>
          </p:nvSpPr>
          <p:spPr>
            <a:xfrm>
              <a:off x="4468761" y="1799303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468761" y="1999942"/>
              <a:ext cx="914400" cy="1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468761" y="2200580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ooter Text"/>
          <p:cNvSpPr txBox="1"/>
          <p:nvPr/>
        </p:nvSpPr>
        <p:spPr>
          <a:xfrm>
            <a:off x="1343247" y="710205"/>
            <a:ext cx="3295624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cs typeface="+mn-ea"/>
                <a:sym typeface="+mn-lt"/>
              </a:rPr>
              <a:t>风险预警分析仪表</a:t>
            </a:r>
            <a:r>
              <a:rPr lang="zh-CN" altLang="en-US" sz="2800" dirty="0">
                <a:cs typeface="+mn-ea"/>
                <a:sym typeface="+mn-lt"/>
              </a:rPr>
              <a:t>板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9" name="图片 8" descr="293cd85a7e43479a5b0c670af1f9a7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210" y="1240790"/>
            <a:ext cx="5673090" cy="4769485"/>
          </a:xfrm>
          <a:prstGeom prst="rect">
            <a:avLst/>
          </a:prstGeom>
        </p:spPr>
      </p:pic>
      <p:pic>
        <p:nvPicPr>
          <p:cNvPr id="8" name="图片 7" descr="3f7e691913395e5e36465b58965aa0d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1240790"/>
            <a:ext cx="5553710" cy="4769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48244" y="776125"/>
            <a:ext cx="352439" cy="299049"/>
            <a:chOff x="4468761" y="1799303"/>
            <a:chExt cx="914400" cy="51619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" name="矩形 4"/>
            <p:cNvSpPr/>
            <p:nvPr/>
          </p:nvSpPr>
          <p:spPr>
            <a:xfrm>
              <a:off x="4468761" y="1799303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468761" y="1999942"/>
              <a:ext cx="914400" cy="1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468761" y="2200580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ooter Text"/>
          <p:cNvSpPr txBox="1"/>
          <p:nvPr/>
        </p:nvSpPr>
        <p:spPr>
          <a:xfrm>
            <a:off x="1343247" y="710205"/>
            <a:ext cx="3295624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cs typeface="+mn-ea"/>
                <a:sym typeface="+mn-lt"/>
              </a:rPr>
              <a:t>客户预测（</a:t>
            </a:r>
            <a:r>
              <a:rPr lang="zh-CN" altLang="en-US" sz="2800" dirty="0">
                <a:cs typeface="+mn-ea"/>
                <a:sym typeface="+mn-lt"/>
              </a:rPr>
              <a:t>表单）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2" name="图片 1" descr="a0a5b0edc636fb7e64eef13a1a041bd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9565" y="1140460"/>
            <a:ext cx="8973185" cy="5088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48244" y="776125"/>
            <a:ext cx="352439" cy="299049"/>
            <a:chOff x="4468761" y="1799303"/>
            <a:chExt cx="914400" cy="51619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" name="矩形 4"/>
            <p:cNvSpPr/>
            <p:nvPr/>
          </p:nvSpPr>
          <p:spPr>
            <a:xfrm>
              <a:off x="4468761" y="1799303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468761" y="1999942"/>
              <a:ext cx="914400" cy="1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468761" y="2200580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ooter Text"/>
          <p:cNvSpPr txBox="1"/>
          <p:nvPr/>
        </p:nvSpPr>
        <p:spPr>
          <a:xfrm>
            <a:off x="1343247" y="710205"/>
            <a:ext cx="3295624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cs typeface="+mn-ea"/>
                <a:sym typeface="+mn-lt"/>
              </a:rPr>
              <a:t>客户预测（</a:t>
            </a:r>
            <a:r>
              <a:rPr lang="zh-CN" altLang="en-US" sz="2800" dirty="0">
                <a:cs typeface="+mn-ea"/>
                <a:sym typeface="+mn-lt"/>
              </a:rPr>
              <a:t>结果）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3" name="图片 2" descr="f1e7ecdba6365c11ffe86d424f4950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390" y="1240790"/>
            <a:ext cx="5641975" cy="5001895"/>
          </a:xfrm>
          <a:prstGeom prst="rect">
            <a:avLst/>
          </a:prstGeom>
        </p:spPr>
      </p:pic>
      <p:pic>
        <p:nvPicPr>
          <p:cNvPr id="8" name="图片 7" descr="4b6d2e20ae176ddd7594e5ca0acf85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365" y="1241425"/>
            <a:ext cx="5646420" cy="5009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altLang="zh-CN"/>
              <a:t>THANK YOU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4296937" y="991160"/>
            <a:ext cx="3598126" cy="71613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>
                <a:cs typeface="+mn-ea"/>
                <a:sym typeface="+mn-lt"/>
              </a:rPr>
              <a:t>目录</a:t>
            </a:r>
            <a:r>
              <a:rPr lang="en-US" altLang="zh-CN" sz="3200" dirty="0">
                <a:cs typeface="+mn-ea"/>
                <a:sym typeface="+mn-lt"/>
              </a:rPr>
              <a:t>/Contents</a:t>
            </a:r>
            <a:endParaRPr lang="en-US" altLang="zh-CN" sz="3200" dirty="0">
              <a:cs typeface="+mn-ea"/>
              <a:sym typeface="+mn-lt"/>
            </a:endParaRPr>
          </a:p>
        </p:txBody>
      </p:sp>
      <p:sp>
        <p:nvSpPr>
          <p:cNvPr id="3" name="文本框"/>
          <p:cNvSpPr/>
          <p:nvPr>
            <p:custDataLst>
              <p:tags r:id="rId1"/>
            </p:custDataLst>
          </p:nvPr>
        </p:nvSpPr>
        <p:spPr>
          <a:xfrm>
            <a:off x="1121079" y="2435887"/>
            <a:ext cx="1086878" cy="6671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  <a:endParaRPr lang="ru-RU" sz="5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" name="TextBox 14"/>
          <p:cNvSpPr txBox="1"/>
          <p:nvPr>
            <p:custDataLst>
              <p:tags r:id="rId2"/>
            </p:custDataLst>
          </p:nvPr>
        </p:nvSpPr>
        <p:spPr>
          <a:xfrm>
            <a:off x="2072931" y="2477680"/>
            <a:ext cx="3294142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chemeClr val="tx1"/>
                </a:solidFill>
                <a:cs typeface="+mn-ea"/>
                <a:sym typeface="+mn-lt"/>
              </a:rPr>
              <a:t>模型</a:t>
            </a:r>
            <a:r>
              <a:rPr lang="en-US" altLang="zh-CN" sz="3200" dirty="0">
                <a:solidFill>
                  <a:schemeClr val="tx1"/>
                </a:solidFill>
                <a:cs typeface="Arial" panose="020B0604020202020204" pitchFamily="34" charset="0"/>
                <a:sym typeface="+mn-lt"/>
              </a:rPr>
              <a:t>训练</a:t>
            </a:r>
            <a:endParaRPr lang="en-US" altLang="zh-CN">
              <a:cs typeface="+mn-ea"/>
              <a:sym typeface="+mn-lt"/>
            </a:endParaRPr>
          </a:p>
        </p:txBody>
      </p:sp>
      <p:sp>
        <p:nvSpPr>
          <p:cNvPr id="6" name="文本框"/>
          <p:cNvSpPr/>
          <p:nvPr>
            <p:custDataLst>
              <p:tags r:id="rId3"/>
            </p:custDataLst>
          </p:nvPr>
        </p:nvSpPr>
        <p:spPr>
          <a:xfrm>
            <a:off x="7172514" y="2477984"/>
            <a:ext cx="1086878" cy="6671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accent1"/>
                </a:solidFill>
                <a:cs typeface="+mn-ea"/>
                <a:sym typeface="+mn-lt"/>
              </a:rPr>
              <a:t>0</a:t>
            </a:r>
            <a:r>
              <a:rPr lang="en-US" altLang="zh-CN" sz="5400" dirty="0">
                <a:solidFill>
                  <a:schemeClr val="accent1"/>
                </a:solidFill>
                <a:cs typeface="Arial" panose="020B0604020202020204" pitchFamily="34" charset="0"/>
                <a:sym typeface="+mn-lt"/>
              </a:rPr>
              <a:t>2</a:t>
            </a:r>
            <a:endParaRPr lang="ru-RU" sz="5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TextBox 14"/>
          <p:cNvSpPr txBox="1"/>
          <p:nvPr>
            <p:custDataLst>
              <p:tags r:id="rId4"/>
            </p:custDataLst>
          </p:nvPr>
        </p:nvSpPr>
        <p:spPr>
          <a:xfrm>
            <a:off x="8174606" y="2519777"/>
            <a:ext cx="3294142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cs typeface="+mn-ea"/>
                <a:sym typeface="+mn-lt"/>
              </a:rPr>
              <a:t>项目</a:t>
            </a:r>
            <a:r>
              <a:rPr lang="zh-CN" altLang="en-US" sz="3200" dirty="0">
                <a:cs typeface="Arial" panose="020B0604020202020204" pitchFamily="34" charset="0"/>
                <a:sym typeface="+mn-lt"/>
              </a:rPr>
              <a:t>模块</a:t>
            </a:r>
            <a:r>
              <a:rPr lang="zh-CN" altLang="en-US" sz="3200" dirty="0">
                <a:cs typeface="Arial" panose="020B0604020202020204" pitchFamily="34" charset="0"/>
                <a:sym typeface="+mn-lt"/>
              </a:rPr>
              <a:t>功能</a:t>
            </a:r>
            <a:endParaRPr lang="zh-CN" altLang="en-US" sz="3200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文本框"/>
          <p:cNvSpPr/>
          <p:nvPr>
            <p:custDataLst>
              <p:tags r:id="rId5"/>
            </p:custDataLst>
          </p:nvPr>
        </p:nvSpPr>
        <p:spPr>
          <a:xfrm>
            <a:off x="1121099" y="3761906"/>
            <a:ext cx="1086878" cy="6671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accent1"/>
                </a:solidFill>
                <a:cs typeface="+mn-ea"/>
                <a:sym typeface="+mn-lt"/>
              </a:rPr>
              <a:t>0</a:t>
            </a:r>
            <a:r>
              <a:rPr lang="en-US" altLang="zh-CN" sz="5400" dirty="0">
                <a:solidFill>
                  <a:schemeClr val="accent1"/>
                </a:solidFill>
                <a:cs typeface="Arial" panose="020B0604020202020204" pitchFamily="34" charset="0"/>
                <a:sym typeface="+mn-lt"/>
              </a:rPr>
              <a:t>3</a:t>
            </a:r>
            <a:endParaRPr lang="ru-RU" sz="5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4" name="TextBox 14"/>
          <p:cNvSpPr txBox="1"/>
          <p:nvPr>
            <p:custDataLst>
              <p:tags r:id="rId6"/>
            </p:custDataLst>
          </p:nvPr>
        </p:nvSpPr>
        <p:spPr>
          <a:xfrm>
            <a:off x="2123191" y="3560176"/>
            <a:ext cx="4445741" cy="10763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cs typeface="Arial" panose="020B0604020202020204" pitchFamily="34" charset="0"/>
                <a:sym typeface="+mn-lt"/>
              </a:rPr>
              <a:t>项目遇到的问题及改进</a:t>
            </a:r>
            <a:endParaRPr lang="zh-CN" altLang="en-US" sz="3200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5" name="文本框"/>
          <p:cNvSpPr/>
          <p:nvPr>
            <p:custDataLst>
              <p:tags r:id="rId7"/>
            </p:custDataLst>
          </p:nvPr>
        </p:nvSpPr>
        <p:spPr>
          <a:xfrm>
            <a:off x="7172970" y="3803960"/>
            <a:ext cx="1086878" cy="6671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accent1"/>
                </a:solidFill>
                <a:cs typeface="+mn-ea"/>
                <a:sym typeface="+mn-lt"/>
              </a:rPr>
              <a:t>04</a:t>
            </a:r>
            <a:endParaRPr lang="ru-RU" sz="5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TextBox 14"/>
          <p:cNvSpPr txBox="1"/>
          <p:nvPr>
            <p:custDataLst>
              <p:tags r:id="rId8"/>
            </p:custDataLst>
          </p:nvPr>
        </p:nvSpPr>
        <p:spPr>
          <a:xfrm>
            <a:off x="8174850" y="3845952"/>
            <a:ext cx="4539615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solidFill>
                  <a:schemeClr val="tx1"/>
                </a:solidFill>
                <a:cs typeface="+mn-ea"/>
                <a:sym typeface="+mn-lt"/>
              </a:rPr>
              <a:t>项目</a:t>
            </a:r>
            <a:r>
              <a:rPr lang="zh-CN" altLang="en-US" sz="3200" dirty="0">
                <a:solidFill>
                  <a:schemeClr val="tx1"/>
                </a:solidFill>
                <a:cs typeface="Arial" panose="020B0604020202020204" pitchFamily="34" charset="0"/>
                <a:sym typeface="+mn-lt"/>
              </a:rPr>
              <a:t>展示</a:t>
            </a:r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4921405" y="2577273"/>
            <a:ext cx="2349190" cy="4675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dirty="0">
                <a:cs typeface="+mn-ea"/>
                <a:sym typeface="+mn-lt"/>
              </a:rPr>
              <a:t>PART 01</a:t>
            </a:r>
            <a:endParaRPr lang="zh-CN" altLang="en-US" sz="3200" b="1" dirty="0">
              <a:cs typeface="+mn-ea"/>
              <a:sym typeface="+mn-lt"/>
            </a:endParaRPr>
          </a:p>
        </p:txBody>
      </p:sp>
      <p:sp>
        <p:nvSpPr>
          <p:cNvPr id="10" name="Footer Text"/>
          <p:cNvSpPr txBox="1"/>
          <p:nvPr/>
        </p:nvSpPr>
        <p:spPr>
          <a:xfrm>
            <a:off x="4448188" y="3282921"/>
            <a:ext cx="3295624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dirty="0">
                <a:solidFill>
                  <a:schemeClr val="tx1"/>
                </a:solidFill>
                <a:cs typeface="+mn-ea"/>
                <a:sym typeface="+mn-lt"/>
              </a:rPr>
              <a:t>模型</a:t>
            </a:r>
            <a:r>
              <a:rPr lang="zh-CN" altLang="en-US" sz="3600" b="1" dirty="0">
                <a:solidFill>
                  <a:schemeClr val="tx1"/>
                </a:solidFill>
                <a:cs typeface="Arial" panose="020B0604020202020204" pitchFamily="34" charset="0"/>
                <a:sym typeface="+mn-lt"/>
              </a:rPr>
              <a:t>训练</a:t>
            </a:r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48244" y="776125"/>
            <a:ext cx="352439" cy="299049"/>
            <a:chOff x="4468761" y="1799303"/>
            <a:chExt cx="914400" cy="51619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" name="矩形 2"/>
            <p:cNvSpPr/>
            <p:nvPr/>
          </p:nvSpPr>
          <p:spPr>
            <a:xfrm>
              <a:off x="4468761" y="1799303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468761" y="1999942"/>
              <a:ext cx="914400" cy="1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468761" y="2200580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ooter Text"/>
          <p:cNvSpPr txBox="1"/>
          <p:nvPr/>
        </p:nvSpPr>
        <p:spPr>
          <a:xfrm>
            <a:off x="1343247" y="710205"/>
            <a:ext cx="3295624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环境</a:t>
            </a:r>
            <a:r>
              <a:rPr lang="zh-CN" altLang="en-US" sz="2800" dirty="0">
                <a:solidFill>
                  <a:schemeClr val="tx1"/>
                </a:solidFill>
                <a:cs typeface="Arial" panose="020B0604020202020204" pitchFamily="34" charset="0"/>
                <a:sym typeface="+mn-lt"/>
              </a:rPr>
              <a:t>构建</a:t>
            </a:r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 descr="upload_post_object_v2_12204854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4354" y="1075209"/>
            <a:ext cx="8574330" cy="533027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8704" y="1140722"/>
            <a:ext cx="2465690" cy="25844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1.</a:t>
            </a:r>
            <a:r>
              <a:rPr lang="zh-CN" altLang="en-US"/>
              <a:t>硬件环境：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处理器：</a:t>
            </a:r>
            <a:r>
              <a:rPr lang="en-US" altLang="zh-CN"/>
              <a:t>4</a:t>
            </a:r>
            <a:r>
              <a:rPr lang="zh-CN" altLang="en-US"/>
              <a:t>节点分布式服务器集群，每节点配备</a:t>
            </a:r>
            <a:r>
              <a:rPr lang="en-US" altLang="zh-CN"/>
              <a:t> 1 </a:t>
            </a:r>
            <a:r>
              <a:rPr lang="zh-CN" altLang="en-US"/>
              <a:t>核</a:t>
            </a:r>
            <a:r>
              <a:rPr lang="en-US" altLang="zh-CN"/>
              <a:t> CPU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内存：每节点</a:t>
            </a:r>
            <a:r>
              <a:rPr lang="en-US" altLang="zh-CN"/>
              <a:t> 1GB </a:t>
            </a:r>
            <a:r>
              <a:rPr lang="zh-CN" altLang="en-US"/>
              <a:t>内存，</a:t>
            </a:r>
            <a:r>
              <a:rPr lang="en-US" altLang="zh-CN"/>
              <a:t>4 </a:t>
            </a:r>
            <a:r>
              <a:rPr lang="zh-CN" altLang="en-US"/>
              <a:t>节点共</a:t>
            </a:r>
            <a:r>
              <a:rPr lang="en-US" altLang="zh-CN"/>
              <a:t> 4GB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存储：集群存储容量</a:t>
            </a:r>
            <a:r>
              <a:rPr lang="en-US" altLang="zh-CN"/>
              <a:t> 30G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2.</a:t>
            </a:r>
            <a:r>
              <a:rPr lang="zh-CN" altLang="en-US"/>
              <a:t>软件环境：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操作系统：</a:t>
            </a:r>
            <a:r>
              <a:rPr lang="en-US" altLang="zh-CN"/>
              <a:t>Linux Centos7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编程语言：</a:t>
            </a:r>
            <a:r>
              <a:rPr lang="en-US" altLang="zh-CN"/>
              <a:t>Python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大数据处理平台：</a:t>
            </a:r>
            <a:r>
              <a:rPr lang="en-US" altLang="zh-CN"/>
              <a:t>Hadoop</a:t>
            </a:r>
            <a:r>
              <a:rPr lang="zh-CN" altLang="en-US"/>
              <a:t>、</a:t>
            </a:r>
            <a:r>
              <a:rPr lang="en-US" altLang="zh-CN"/>
              <a:t>Spark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依赖库：</a:t>
            </a:r>
            <a:r>
              <a:rPr lang="en-US" altLang="zh-CN"/>
              <a:t>PySpark</a:t>
            </a:r>
            <a:r>
              <a:rPr lang="zh-CN" altLang="en-US"/>
              <a:t>、</a:t>
            </a:r>
            <a:r>
              <a:rPr lang="en-US" altLang="zh-CN"/>
              <a:t>NumPy</a:t>
            </a:r>
            <a:r>
              <a:rPr lang="zh-CN" altLang="en-US"/>
              <a:t>、</a:t>
            </a:r>
            <a:r>
              <a:rPr lang="en-US" altLang="zh-CN"/>
              <a:t>Matplotlib </a:t>
            </a:r>
            <a:r>
              <a:rPr lang="zh-CN" altLang="en-US"/>
              <a:t>等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48244" y="776125"/>
            <a:ext cx="352439" cy="299049"/>
            <a:chOff x="4468761" y="1799303"/>
            <a:chExt cx="914400" cy="51619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" name="矩形 2"/>
            <p:cNvSpPr/>
            <p:nvPr/>
          </p:nvSpPr>
          <p:spPr>
            <a:xfrm>
              <a:off x="4468761" y="1799303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468761" y="1999942"/>
              <a:ext cx="914400" cy="1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468761" y="2200580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ooter Text"/>
          <p:cNvSpPr txBox="1"/>
          <p:nvPr/>
        </p:nvSpPr>
        <p:spPr>
          <a:xfrm>
            <a:off x="1343247" y="710205"/>
            <a:ext cx="3295624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cs typeface="+mn-ea"/>
                <a:sym typeface="+mn-lt"/>
              </a:rPr>
              <a:t>数据预处理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8283" y="1217508"/>
            <a:ext cx="10987520" cy="922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测试数据集来源：从葡萄牙银行电话营销活动记录中获取数据，形成包含客户基本信息、经济指标、营销活动相关信息以及客户认购定期存款标签的数据集，总量达</a:t>
            </a:r>
            <a:r>
              <a:rPr lang="en-US" altLang="zh-CN"/>
              <a:t> 4 </a:t>
            </a:r>
            <a:r>
              <a:rPr lang="zh-CN" altLang="en-US"/>
              <a:t>万条记录。</a:t>
            </a:r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748283" y="1770158"/>
            <a:ext cx="9424165" cy="4523105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/>
            <a:r>
              <a:rPr lang="zh-CN" altLang="en-US"/>
              <a:t>预处理过程</a:t>
            </a:r>
            <a:endParaRPr lang="zh-CN" altLang="en-US"/>
          </a:p>
          <a:p>
            <a:pPr algn="l"/>
            <a:r>
              <a:rPr lang="en-US" altLang="zh-CN"/>
              <a:t>1.1</a:t>
            </a:r>
            <a:r>
              <a:rPr lang="zh-CN" altLang="en-US"/>
              <a:t>使用</a:t>
            </a:r>
            <a:r>
              <a:rPr lang="en-US" altLang="zh-CN"/>
              <a:t> PySpark </a:t>
            </a:r>
            <a:r>
              <a:rPr lang="zh-CN" altLang="en-US"/>
              <a:t>对数据进行清洗：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重命名包含特殊字符的列（将点号替换为下划线）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将分类变量中的</a:t>
            </a:r>
            <a:r>
              <a:rPr lang="en-US" altLang="zh-CN"/>
              <a:t> "unknown" </a:t>
            </a:r>
            <a:r>
              <a:rPr lang="zh-CN" altLang="en-US"/>
              <a:t>值替换为缺失值（</a:t>
            </a:r>
            <a:r>
              <a:rPr lang="en-US" altLang="zh-CN"/>
              <a:t>None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对数值型特征使用均值填充缺失值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对分类型特征使用众数填充缺失值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过滤年龄异常值（保留</a:t>
            </a:r>
            <a:r>
              <a:rPr lang="en-US" altLang="zh-CN"/>
              <a:t> 18-100 </a:t>
            </a:r>
            <a:r>
              <a:rPr lang="zh-CN" altLang="en-US"/>
              <a:t>岁之间的数据）</a:t>
            </a:r>
            <a:endParaRPr lang="zh-CN" altLang="en-US"/>
          </a:p>
          <a:p>
            <a:pPr algn="l"/>
            <a:r>
              <a:rPr lang="en-US" altLang="zh-CN"/>
              <a:t>1.2</a:t>
            </a:r>
            <a:r>
              <a:rPr lang="zh-CN" altLang="en-US"/>
              <a:t>开展特征工程：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对分类特征进行编码（</a:t>
            </a:r>
            <a:r>
              <a:rPr lang="en-US" altLang="zh-CN"/>
              <a:t>StringIndexer + OneHotEncoder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对数值特征进行标准化处理（</a:t>
            </a:r>
            <a:r>
              <a:rPr lang="en-US" altLang="zh-CN"/>
              <a:t>StandardScaler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移除不适合用于预测的</a:t>
            </a:r>
            <a:r>
              <a:rPr lang="en-US" altLang="zh-CN"/>
              <a:t> duration </a:t>
            </a:r>
            <a:r>
              <a:rPr lang="zh-CN" altLang="en-US"/>
              <a:t>列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 VectorAssembler </a:t>
            </a:r>
            <a:r>
              <a:rPr lang="zh-CN" altLang="en-US"/>
              <a:t>合并所有特征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对目标变量进行编码（将</a:t>
            </a:r>
            <a:r>
              <a:rPr lang="en-US" altLang="zh-CN"/>
              <a:t> 'yes/no' </a:t>
            </a:r>
            <a:r>
              <a:rPr lang="zh-CN" altLang="en-US"/>
              <a:t>转换为</a:t>
            </a:r>
            <a:r>
              <a:rPr lang="en-US" altLang="zh-CN"/>
              <a:t> 0/1</a:t>
            </a:r>
            <a:r>
              <a:rPr lang="zh-CN" altLang="en-US"/>
              <a:t>）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构建自动化预处理</a:t>
            </a:r>
            <a:r>
              <a:rPr lang="en-US" altLang="zh-CN"/>
              <a:t> Pipeline </a:t>
            </a:r>
            <a:r>
              <a:rPr lang="zh-CN" altLang="en-US"/>
              <a:t>并保存模型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将数据按</a:t>
            </a:r>
            <a:r>
              <a:rPr lang="en-US" altLang="zh-CN"/>
              <a:t> 7:1.5:1.5 </a:t>
            </a:r>
            <a:r>
              <a:rPr lang="zh-CN" altLang="en-US"/>
              <a:t>比例划分为训练集、验证集和测试集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对训练数据使用</a:t>
            </a:r>
            <a:r>
              <a:rPr lang="en-US" altLang="zh-CN"/>
              <a:t> SMOTE </a:t>
            </a:r>
            <a:r>
              <a:rPr lang="zh-CN" altLang="en-US"/>
              <a:t>进行过采样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将处理后的数据保存为</a:t>
            </a:r>
            <a:r>
              <a:rPr lang="en-US" altLang="zh-CN"/>
              <a:t> Parquet </a:t>
            </a:r>
            <a:r>
              <a:rPr lang="zh-CN" altLang="en-US"/>
              <a:t>格式以便后续建模使用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48244" y="776125"/>
            <a:ext cx="352439" cy="299049"/>
            <a:chOff x="4468761" y="1799303"/>
            <a:chExt cx="914400" cy="51619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" name="矩形 2"/>
            <p:cNvSpPr/>
            <p:nvPr/>
          </p:nvSpPr>
          <p:spPr>
            <a:xfrm>
              <a:off x="4468761" y="1799303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468761" y="1999942"/>
              <a:ext cx="914400" cy="114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468761" y="2200580"/>
              <a:ext cx="914400" cy="1149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Footer Text"/>
          <p:cNvSpPr txBox="1"/>
          <p:nvPr/>
        </p:nvSpPr>
        <p:spPr>
          <a:xfrm>
            <a:off x="1343025" y="709930"/>
            <a:ext cx="517207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cs typeface="+mn-ea"/>
                <a:sym typeface="+mn-lt"/>
              </a:rPr>
              <a:t>模型</a:t>
            </a:r>
            <a:r>
              <a:rPr lang="zh-CN" altLang="en-US" sz="2800" dirty="0">
                <a:cs typeface="+mn-ea"/>
                <a:sym typeface="+mn-lt"/>
              </a:rPr>
              <a:t>训练结果</a:t>
            </a:r>
            <a:r>
              <a:rPr lang="zh-CN" altLang="en-US" sz="2800" dirty="0">
                <a:cs typeface="Arial" panose="020B0604020202020204" pitchFamily="34" charset="0"/>
                <a:sym typeface="+mn-lt"/>
              </a:rPr>
              <a:t>总结及分析</a:t>
            </a:r>
            <a:endParaRPr lang="zh-CN" altLang="en-US" sz="2800" dirty="0">
              <a:cs typeface="+mn-ea"/>
              <a:sym typeface="+mn-lt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933160" y="1607375"/>
          <a:ext cx="9432290" cy="1905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7470"/>
                <a:gridCol w="1347470"/>
                <a:gridCol w="1347470"/>
                <a:gridCol w="1347470"/>
                <a:gridCol w="1347470"/>
                <a:gridCol w="1347470"/>
                <a:gridCol w="134747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成员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模型</a:t>
                      </a:r>
                      <a:r>
                        <a:rPr lang="zh-CN" altLang="en-US">
                          <a:cs typeface="Arial" panose="020B0604020202020204" pitchFamily="34" charset="0"/>
                        </a:rPr>
                        <a:t>类型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A</a:t>
                      </a:r>
                      <a:r>
                        <a:rPr lang="en-US" altLang="zh-CN">
                          <a:cs typeface="Arial" panose="020B0604020202020204" pitchFamily="34" charset="0"/>
                        </a:rPr>
                        <a:t>U</a:t>
                      </a:r>
                      <a:r>
                        <a:rPr lang="en-US" altLang="zh-CN"/>
                        <a:t>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A</a:t>
                      </a:r>
                      <a:r>
                        <a:rPr lang="en-US" altLang="zh-CN"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altLang="zh-CN"/>
                        <a:t>C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Recall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Precision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林悦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多层</a:t>
                      </a:r>
                      <a:r>
                        <a:rPr lang="zh-CN" altLang="en-US">
                          <a:cs typeface="Arial" panose="020B0604020202020204" pitchFamily="34" charset="0"/>
                        </a:rPr>
                        <a:t>感知器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</a:t>
                      </a:r>
                      <a:r>
                        <a:rPr lang="en-US" altLang="zh-CN">
                          <a:cs typeface="Arial" panose="020B0604020202020204" pitchFamily="34" charset="0"/>
                        </a:rPr>
                        <a:t>7549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r>
                        <a:rPr lang="en-US" altLang="zh-CN">
                          <a:cs typeface="Arial" panose="020B0604020202020204" pitchFamily="34" charset="0"/>
                        </a:rPr>
                        <a:t>.8957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0.8709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r>
                        <a:rPr lang="en-US" altLang="zh-CN">
                          <a:cs typeface="Arial" panose="020B0604020202020204" pitchFamily="34" charset="0"/>
                        </a:rPr>
                        <a:t>.8957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</a:t>
                      </a:r>
                      <a:r>
                        <a:rPr lang="en-US" altLang="zh-CN">
                          <a:cs typeface="Arial" panose="020B0604020202020204" pitchFamily="34" charset="0"/>
                        </a:rPr>
                        <a:t>8737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李育茵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随机森林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r>
                        <a:rPr lang="en-US" altLang="zh-CN">
                          <a:cs typeface="Arial" panose="020B0604020202020204" pitchFamily="34" charset="0"/>
                        </a:rPr>
                        <a:t>.8278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</a:t>
                      </a:r>
                      <a:r>
                        <a:rPr lang="en-US" altLang="zh-CN">
                          <a:cs typeface="Arial" panose="020B0604020202020204" pitchFamily="34" charset="0"/>
                        </a:rPr>
                        <a:t>8923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r>
                        <a:rPr lang="en-US" altLang="zh-CN">
                          <a:cs typeface="Arial" panose="020B0604020202020204" pitchFamily="34" charset="0"/>
                        </a:rPr>
                        <a:t>.8609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</a:t>
                      </a:r>
                      <a:r>
                        <a:rPr lang="en-US" altLang="zh-CN">
                          <a:cs typeface="Arial" panose="020B0604020202020204" pitchFamily="34" charset="0"/>
                        </a:rPr>
                        <a:t>8923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0.8</a:t>
                      </a:r>
                      <a:r>
                        <a:rPr lang="en-US" altLang="zh-CN">
                          <a:cs typeface="Arial" panose="020B0604020202020204" pitchFamily="34" charset="0"/>
                        </a:rPr>
                        <a:t>661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许杉杉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支持向量机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</a:t>
                      </a:r>
                      <a:r>
                        <a:rPr lang="en-US" altLang="zh-CN">
                          <a:cs typeface="Arial" panose="020B0604020202020204" pitchFamily="34" charset="0"/>
                        </a:rPr>
                        <a:t>6931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0.8993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</a:t>
                      </a:r>
                      <a:r>
                        <a:rPr lang="en-US" altLang="zh-CN">
                          <a:cs typeface="Arial" panose="020B0604020202020204" pitchFamily="34" charset="0"/>
                        </a:rPr>
                        <a:t>8740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</a:t>
                      </a:r>
                      <a:r>
                        <a:rPr lang="en-US" altLang="zh-CN">
                          <a:cs typeface="Arial" panose="020B0604020202020204" pitchFamily="34" charset="0"/>
                        </a:rPr>
                        <a:t>8993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r>
                        <a:rPr lang="en-US" altLang="zh-CN">
                          <a:cs typeface="Arial" panose="020B0604020202020204" pitchFamily="34" charset="0"/>
                        </a:rPr>
                        <a:t>.8806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李佳一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梯度提升树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0.7549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0.8957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0.8709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</a:t>
                      </a:r>
                      <a:r>
                        <a:rPr lang="en-US" altLang="zh-CN">
                          <a:cs typeface="Arial" panose="020B0604020202020204" pitchFamily="34" charset="0"/>
                        </a:rPr>
                        <a:t>8957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0.8</a:t>
                      </a:r>
                      <a:r>
                        <a:rPr lang="en-US" altLang="zh-CN">
                          <a:cs typeface="Arial" panose="020B0604020202020204" pitchFamily="34" charset="0"/>
                        </a:rPr>
                        <a:t>737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 userDrawn="1"/>
        </p:nvSpPr>
        <p:spPr>
          <a:xfrm>
            <a:off x="933450" y="3747770"/>
            <a:ext cx="9432290" cy="197612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/>
              <a:t>分析：由上表得，随机森林相对较优。从</a:t>
            </a:r>
            <a:r>
              <a:rPr lang="en-US" altLang="zh-CN"/>
              <a:t> AUC</a:t>
            </a:r>
            <a:r>
              <a:rPr lang="zh-CN" altLang="en-US"/>
              <a:t>（曲线下面积，衡量分类器对正例和负例排序能力，越高越能区分正负样本）看，随机森林的</a:t>
            </a:r>
            <a:r>
              <a:rPr lang="en-US" altLang="zh-CN"/>
              <a:t> 0.8278 </a:t>
            </a:r>
            <a:r>
              <a:rPr lang="zh-CN" altLang="en-US"/>
              <a:t>在几个模型中最高，说明其整体区分正负样本能力较强；</a:t>
            </a:r>
            <a:r>
              <a:rPr lang="en-US" altLang="zh-CN"/>
              <a:t>ACC</a:t>
            </a:r>
            <a:r>
              <a:rPr lang="zh-CN" altLang="en-US"/>
              <a:t>（准确率，正确预测比例）虽不是最高，但与其他较高准确率模型接近；</a:t>
            </a:r>
            <a:r>
              <a:rPr lang="en-US" altLang="zh-CN"/>
              <a:t>F1</a:t>
            </a:r>
            <a:r>
              <a:rPr lang="zh-CN" altLang="en-US"/>
              <a:t>、</a:t>
            </a:r>
            <a:r>
              <a:rPr lang="en-US" altLang="zh-CN"/>
              <a:t>Recall</a:t>
            </a:r>
            <a:r>
              <a:rPr lang="zh-CN" altLang="en-US"/>
              <a:t>（召回率）、</a:t>
            </a:r>
            <a:r>
              <a:rPr lang="en-US" altLang="zh-CN"/>
              <a:t>Precision</a:t>
            </a:r>
            <a:r>
              <a:rPr lang="zh-CN" altLang="en-US"/>
              <a:t>（精确率）也都处于较理想水平</a:t>
            </a:r>
            <a:r>
              <a:rPr lang="en-US" altLang="zh-CN"/>
              <a:t> </a:t>
            </a:r>
            <a:r>
              <a:rPr lang="zh-CN" altLang="en-US"/>
              <a:t>，各项指标表现相对均衡。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4921405" y="2577273"/>
            <a:ext cx="2349190" cy="4675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dirty="0">
                <a:cs typeface="+mn-ea"/>
                <a:sym typeface="+mn-lt"/>
              </a:rPr>
              <a:t>PART 02</a:t>
            </a:r>
            <a:endParaRPr lang="zh-CN" altLang="en-US" sz="3200" b="1" dirty="0">
              <a:cs typeface="+mn-ea"/>
              <a:sym typeface="+mn-lt"/>
            </a:endParaRPr>
          </a:p>
        </p:txBody>
      </p:sp>
      <p:sp>
        <p:nvSpPr>
          <p:cNvPr id="5" name="Footer Text"/>
          <p:cNvSpPr txBox="1"/>
          <p:nvPr/>
        </p:nvSpPr>
        <p:spPr>
          <a:xfrm>
            <a:off x="4739640" y="3282950"/>
            <a:ext cx="288417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cs typeface="+mn-ea"/>
                <a:sym typeface="+mn-lt"/>
              </a:rPr>
              <a:t>项目功能</a:t>
            </a:r>
            <a:r>
              <a:rPr lang="zh-CN" altLang="en-US" sz="3600" dirty="0">
                <a:cs typeface="Arial" panose="020B0604020202020204" pitchFamily="34" charset="0"/>
                <a:sym typeface="+mn-lt"/>
              </a:rPr>
              <a:t>模块</a:t>
            </a:r>
            <a:endParaRPr lang="zh-CN" altLang="en-US" sz="3600" b="1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4296937" y="991160"/>
            <a:ext cx="3598126" cy="71613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>
                <a:cs typeface="+mn-ea"/>
                <a:sym typeface="+mn-lt"/>
              </a:rPr>
              <a:t>模块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3" name="文本框"/>
          <p:cNvSpPr/>
          <p:nvPr>
            <p:custDataLst>
              <p:tags r:id="rId1"/>
            </p:custDataLst>
          </p:nvPr>
        </p:nvSpPr>
        <p:spPr>
          <a:xfrm>
            <a:off x="622300" y="2117090"/>
            <a:ext cx="1092835" cy="6673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  <a:endParaRPr lang="ru-RU" sz="5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文本框"/>
          <p:cNvSpPr/>
          <p:nvPr>
            <p:custDataLst>
              <p:tags r:id="rId2"/>
            </p:custDataLst>
          </p:nvPr>
        </p:nvSpPr>
        <p:spPr>
          <a:xfrm>
            <a:off x="6673850" y="2159000"/>
            <a:ext cx="1092835" cy="6673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accent1"/>
                </a:solidFill>
                <a:cs typeface="+mn-ea"/>
                <a:sym typeface="+mn-lt"/>
              </a:rPr>
              <a:t>0</a:t>
            </a:r>
            <a:r>
              <a:rPr lang="en-US" altLang="zh-CN" sz="5400" dirty="0">
                <a:solidFill>
                  <a:schemeClr val="accent1"/>
                </a:solidFill>
                <a:cs typeface="Arial" panose="020B0604020202020204" pitchFamily="34" charset="0"/>
                <a:sym typeface="+mn-lt"/>
              </a:rPr>
              <a:t>2</a:t>
            </a:r>
            <a:endParaRPr lang="ru-RU" sz="5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TextBox 14"/>
          <p:cNvSpPr txBox="1"/>
          <p:nvPr>
            <p:custDataLst>
              <p:tags r:id="rId3"/>
            </p:custDataLst>
          </p:nvPr>
        </p:nvSpPr>
        <p:spPr>
          <a:xfrm>
            <a:off x="7662545" y="2200910"/>
            <a:ext cx="331343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cs typeface="+mn-ea"/>
                <a:sym typeface="+mn-lt"/>
              </a:rPr>
              <a:t>风险预警</a:t>
            </a:r>
            <a:r>
              <a:rPr lang="zh-CN" altLang="en-US" sz="3200" dirty="0">
                <a:cs typeface="+mn-ea"/>
                <a:sym typeface="+mn-lt"/>
              </a:rPr>
              <a:t>提示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13" name="文本框"/>
          <p:cNvSpPr/>
          <p:nvPr>
            <p:custDataLst>
              <p:tags r:id="rId4"/>
            </p:custDataLst>
          </p:nvPr>
        </p:nvSpPr>
        <p:spPr>
          <a:xfrm>
            <a:off x="622935" y="3442970"/>
            <a:ext cx="1092835" cy="6673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accent1"/>
                </a:solidFill>
                <a:cs typeface="+mn-ea"/>
                <a:sym typeface="+mn-lt"/>
              </a:rPr>
              <a:t>0</a:t>
            </a:r>
            <a:r>
              <a:rPr lang="en-US" altLang="zh-CN" sz="5400" dirty="0">
                <a:solidFill>
                  <a:schemeClr val="accent1"/>
                </a:solidFill>
                <a:cs typeface="Arial" panose="020B0604020202020204" pitchFamily="34" charset="0"/>
                <a:sym typeface="+mn-lt"/>
              </a:rPr>
              <a:t>3</a:t>
            </a:r>
            <a:endParaRPr lang="ru-RU" sz="5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4" name="TextBox 14"/>
          <p:cNvSpPr txBox="1"/>
          <p:nvPr>
            <p:custDataLst>
              <p:tags r:id="rId5"/>
            </p:custDataLst>
          </p:nvPr>
        </p:nvSpPr>
        <p:spPr>
          <a:xfrm>
            <a:off x="1605280" y="3241675"/>
            <a:ext cx="4471035" cy="10763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cs typeface="Arial" panose="020B0604020202020204" pitchFamily="34" charset="0"/>
                <a:sym typeface="+mn-lt"/>
              </a:rPr>
              <a:t>特征影响</a:t>
            </a:r>
            <a:r>
              <a:rPr lang="zh-CN" altLang="en-US" sz="3200" dirty="0">
                <a:cs typeface="Arial" panose="020B0604020202020204" pitchFamily="34" charset="0"/>
                <a:sym typeface="+mn-lt"/>
              </a:rPr>
              <a:t>分析</a:t>
            </a:r>
            <a:endParaRPr lang="zh-CN" altLang="en-US" sz="3200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5" name="文本框"/>
          <p:cNvSpPr/>
          <p:nvPr>
            <p:custDataLst>
              <p:tags r:id="rId6"/>
            </p:custDataLst>
          </p:nvPr>
        </p:nvSpPr>
        <p:spPr>
          <a:xfrm>
            <a:off x="6674485" y="3484880"/>
            <a:ext cx="1092835" cy="6673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accent1"/>
                </a:solidFill>
                <a:cs typeface="+mn-ea"/>
                <a:sym typeface="+mn-lt"/>
              </a:rPr>
              <a:t>04</a:t>
            </a:r>
            <a:endParaRPr lang="ru-RU" sz="5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TextBox 14"/>
          <p:cNvSpPr txBox="1"/>
          <p:nvPr>
            <p:custDataLst>
              <p:tags r:id="rId7"/>
            </p:custDataLst>
          </p:nvPr>
        </p:nvSpPr>
        <p:spPr>
          <a:xfrm>
            <a:off x="7656195" y="3527425"/>
            <a:ext cx="456565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solidFill>
                  <a:schemeClr val="tx1"/>
                </a:solidFill>
                <a:cs typeface="+mn-ea"/>
                <a:sym typeface="+mn-lt"/>
              </a:rPr>
              <a:t>营销活动模拟</a:t>
            </a:r>
            <a:r>
              <a:rPr lang="zh-CN" altLang="en-US" sz="3200" dirty="0">
                <a:solidFill>
                  <a:schemeClr val="tx1"/>
                </a:solidFill>
                <a:cs typeface="+mn-ea"/>
                <a:sym typeface="+mn-lt"/>
              </a:rPr>
              <a:t>预测</a:t>
            </a:r>
            <a:endParaRPr lang="zh-CN" altLang="en-US" sz="3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TextBox 14"/>
          <p:cNvSpPr txBox="1"/>
          <p:nvPr>
            <p:custDataLst>
              <p:tags r:id="rId8"/>
            </p:custDataLst>
          </p:nvPr>
        </p:nvSpPr>
        <p:spPr>
          <a:xfrm>
            <a:off x="1605280" y="2200910"/>
            <a:ext cx="331343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cs typeface="+mn-ea"/>
                <a:sym typeface="+mn-lt"/>
              </a:rPr>
              <a:t>客户分层</a:t>
            </a:r>
            <a:r>
              <a:rPr lang="zh-CN" altLang="en-US" sz="3200" dirty="0">
                <a:cs typeface="+mn-ea"/>
                <a:sym typeface="+mn-lt"/>
              </a:rPr>
              <a:t>预测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11" name="文本框"/>
          <p:cNvSpPr/>
          <p:nvPr>
            <p:custDataLst>
              <p:tags r:id="rId9"/>
            </p:custDataLst>
          </p:nvPr>
        </p:nvSpPr>
        <p:spPr>
          <a:xfrm>
            <a:off x="843915" y="4976495"/>
            <a:ext cx="1092835" cy="6673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accent1"/>
                </a:solidFill>
                <a:cs typeface="+mn-ea"/>
                <a:sym typeface="+mn-lt"/>
              </a:rPr>
              <a:t>0</a:t>
            </a:r>
            <a:r>
              <a:rPr lang="en-US" altLang="zh-CN" sz="5400" dirty="0">
                <a:solidFill>
                  <a:schemeClr val="accent1"/>
                </a:solidFill>
                <a:cs typeface="Arial" panose="020B0604020202020204" pitchFamily="34" charset="0"/>
                <a:sym typeface="+mn-lt"/>
              </a:rPr>
              <a:t>5</a:t>
            </a:r>
            <a:endParaRPr lang="ru-RU" sz="5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2" name="TextBox 14"/>
          <p:cNvSpPr txBox="1"/>
          <p:nvPr>
            <p:custDataLst>
              <p:tags r:id="rId10"/>
            </p:custDataLst>
          </p:nvPr>
        </p:nvSpPr>
        <p:spPr>
          <a:xfrm>
            <a:off x="1826260" y="4775200"/>
            <a:ext cx="4471035" cy="10763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cs typeface="Arial" panose="020B0604020202020204" pitchFamily="34" charset="0"/>
                <a:sym typeface="+mn-lt"/>
              </a:rPr>
              <a:t>预测</a:t>
            </a:r>
            <a:r>
              <a:rPr lang="zh-CN" altLang="en-US" sz="3200" dirty="0">
                <a:cs typeface="Arial" panose="020B0604020202020204" pitchFamily="34" charset="0"/>
                <a:sym typeface="+mn-lt"/>
              </a:rPr>
              <a:t>客户</a:t>
            </a:r>
            <a:endParaRPr lang="zh-CN" altLang="en-US" sz="3200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15" name="文本框"/>
          <p:cNvSpPr/>
          <p:nvPr>
            <p:custDataLst>
              <p:tags r:id="rId11"/>
            </p:custDataLst>
          </p:nvPr>
        </p:nvSpPr>
        <p:spPr>
          <a:xfrm>
            <a:off x="6759575" y="4869815"/>
            <a:ext cx="1092835" cy="6673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accent1"/>
                </a:solidFill>
                <a:cs typeface="+mn-ea"/>
                <a:sym typeface="+mn-lt"/>
              </a:rPr>
              <a:t>06</a:t>
            </a:r>
            <a:endParaRPr lang="ru-RU" sz="5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TextBox 14"/>
          <p:cNvSpPr txBox="1"/>
          <p:nvPr>
            <p:custDataLst>
              <p:tags r:id="rId12"/>
            </p:custDataLst>
          </p:nvPr>
        </p:nvSpPr>
        <p:spPr>
          <a:xfrm>
            <a:off x="7999730" y="4953635"/>
            <a:ext cx="331343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cs typeface="+mn-ea"/>
                <a:sym typeface="+mn-lt"/>
              </a:rPr>
              <a:t>前端</a:t>
            </a:r>
            <a:r>
              <a:rPr lang="zh-CN" altLang="en-US" sz="3200" dirty="0">
                <a:cs typeface="+mn-ea"/>
                <a:sym typeface="+mn-lt"/>
              </a:rPr>
              <a:t>展示</a:t>
            </a:r>
            <a:endParaRPr lang="zh-CN" altLang="en-US" sz="32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UNIT_TYPE" val="i"/>
  <p:tag name="KSO_WM_UNIT_INDEX" val="2"/>
</p:tagLst>
</file>

<file path=ppt/tags/tag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9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CATEGORY" val="custom"/>
  <p:tag name="KSO_WM_TEMPLATE_INDEX" val="20230980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40"/>
  <p:tag name="KSO_WM_UNIT_TYPE" val="f"/>
  <p:tag name="KSO_WM_UNIT_INDEX" val="1"/>
  <p:tag name="KSO_WM_TEMPLATE_CATEGORY" val="custom"/>
  <p:tag name="KSO_WM_TEMPLATE_INDEX" val="20230980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980"/>
  <p:tag name="KSO_WM_TEMPLATE_THUMBS_INDEX" val="1、9"/>
</p:tagLst>
</file>

<file path=ppt/tags/tag69.xml><?xml version="1.0" encoding="utf-8"?>
<p:tagLst xmlns:p="http://schemas.openxmlformats.org/presentationml/2006/main">
  <p:tag name="TABLE_ENDDRAG_ORIGIN_RECT" val="625*342"/>
  <p:tag name="TABLE_ENDDRAG_RECT" val="192*168*625*342"/>
  <p:tag name="TABLE_AUTOADJUST_FLAG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205.4423622047244,&quot;left&quot;:88.27393700787403,&quot;top&quot;:179.00763779527557,&quot;width&quot;:912.8650393700788}"/>
</p:tagLst>
</file>

<file path=ppt/tags/tag71.xml><?xml version="1.0" encoding="utf-8"?>
<p:tagLst xmlns:p="http://schemas.openxmlformats.org/presentationml/2006/main">
  <p:tag name="KSO_WM_DIAGRAM_VIRTUALLY_FRAME" val="{&quot;height&quot;:205.4423622047244,&quot;left&quot;:88.27393700787403,&quot;top&quot;:179.00763779527557,&quot;width&quot;:912.8650393700788}"/>
</p:tagLst>
</file>

<file path=ppt/tags/tag72.xml><?xml version="1.0" encoding="utf-8"?>
<p:tagLst xmlns:p="http://schemas.openxmlformats.org/presentationml/2006/main">
  <p:tag name="KSO_WM_DIAGRAM_VIRTUALLY_FRAME" val="{&quot;height&quot;:205.4423622047244,&quot;left&quot;:88.27393700787403,&quot;top&quot;:179.00763779527557,&quot;width&quot;:912.8650393700788}"/>
</p:tagLst>
</file>

<file path=ppt/tags/tag73.xml><?xml version="1.0" encoding="utf-8"?>
<p:tagLst xmlns:p="http://schemas.openxmlformats.org/presentationml/2006/main">
  <p:tag name="KSO_WM_DIAGRAM_VIRTUALLY_FRAME" val="{&quot;height&quot;:205.4423622047244,&quot;left&quot;:88.27393700787403,&quot;top&quot;:179.00763779527557,&quot;width&quot;:912.8650393700788}"/>
</p:tagLst>
</file>

<file path=ppt/tags/tag74.xml><?xml version="1.0" encoding="utf-8"?>
<p:tagLst xmlns:p="http://schemas.openxmlformats.org/presentationml/2006/main">
  <p:tag name="KSO_WM_DIAGRAM_VIRTUALLY_FRAME" val="{&quot;height&quot;:205.4423622047244,&quot;left&quot;:88.27393700787403,&quot;top&quot;:179.00763779527557,&quot;width&quot;:912.8650393700788}"/>
</p:tagLst>
</file>

<file path=ppt/tags/tag75.xml><?xml version="1.0" encoding="utf-8"?>
<p:tagLst xmlns:p="http://schemas.openxmlformats.org/presentationml/2006/main">
  <p:tag name="KSO_WM_DIAGRAM_VIRTUALLY_FRAME" val="{&quot;height&quot;:205.4423622047244,&quot;left&quot;:88.27393700787403,&quot;top&quot;:179.00763779527557,&quot;width&quot;:912.8650393700788}"/>
</p:tagLst>
</file>

<file path=ppt/tags/tag76.xml><?xml version="1.0" encoding="utf-8"?>
<p:tagLst xmlns:p="http://schemas.openxmlformats.org/presentationml/2006/main">
  <p:tag name="KSO_WM_DIAGRAM_VIRTUALLY_FRAME" val="{&quot;height&quot;:205.4423622047244,&quot;left&quot;:88.27393700787403,&quot;top&quot;:179.00763779527557,&quot;width&quot;:912.8650393700788}"/>
</p:tagLst>
</file>

<file path=ppt/tags/tag77.xml><?xml version="1.0" encoding="utf-8"?>
<p:tagLst xmlns:p="http://schemas.openxmlformats.org/presentationml/2006/main">
  <p:tag name="KSO_WM_DIAGRAM_VIRTUALLY_FRAME" val="{&quot;height&quot;:205.4423622047244,&quot;left&quot;:88.27393700787403,&quot;top&quot;:179.00763779527557,&quot;width&quot;:912.8650393700788}"/>
</p:tagLst>
</file>

<file path=ppt/tags/tag78.xml><?xml version="1.0" encoding="utf-8"?>
<p:tagLst xmlns:p="http://schemas.openxmlformats.org/presentationml/2006/main">
  <p:tag name="KSO_WM_DIAGRAM_VIRTUALLY_FRAME" val="{&quot;height&quot;:205.4423622047244,&quot;left&quot;:40.75,&quot;top&quot;:179.00763779527557,&quot;width&quot;:960.4}"/>
</p:tagLst>
</file>

<file path=ppt/tags/tag79.xml><?xml version="1.0" encoding="utf-8"?>
<p:tagLst xmlns:p="http://schemas.openxmlformats.org/presentationml/2006/main">
  <p:tag name="KSO_WM_DIAGRAM_VIRTUALLY_FRAME" val="{&quot;height&quot;:205.4423622047244,&quot;left&quot;:40.75,&quot;top&quot;:179.00763779527557,&quot;width&quot;:960.4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80.xml><?xml version="1.0" encoding="utf-8"?>
<p:tagLst xmlns:p="http://schemas.openxmlformats.org/presentationml/2006/main">
  <p:tag name="KSO_WM_DIAGRAM_VIRTUALLY_FRAME" val="{&quot;height&quot;:205.4423622047244,&quot;left&quot;:40.75,&quot;top&quot;:179.00763779527557,&quot;width&quot;:960.4}"/>
</p:tagLst>
</file>

<file path=ppt/tags/tag81.xml><?xml version="1.0" encoding="utf-8"?>
<p:tagLst xmlns:p="http://schemas.openxmlformats.org/presentationml/2006/main">
  <p:tag name="KSO_WM_DIAGRAM_VIRTUALLY_FRAME" val="{&quot;height&quot;:205.4423622047244,&quot;left&quot;:40.75,&quot;top&quot;:179.00763779527557,&quot;width&quot;:960.4}"/>
</p:tagLst>
</file>

<file path=ppt/tags/tag82.xml><?xml version="1.0" encoding="utf-8"?>
<p:tagLst xmlns:p="http://schemas.openxmlformats.org/presentationml/2006/main">
  <p:tag name="KSO_WM_DIAGRAM_VIRTUALLY_FRAME" val="{&quot;height&quot;:205.4423622047244,&quot;left&quot;:40.75,&quot;top&quot;:179.00763779527557,&quot;width&quot;:960.4}"/>
</p:tagLst>
</file>

<file path=ppt/tags/tag83.xml><?xml version="1.0" encoding="utf-8"?>
<p:tagLst xmlns:p="http://schemas.openxmlformats.org/presentationml/2006/main">
  <p:tag name="KSO_WM_DIAGRAM_VIRTUALLY_FRAME" val="{&quot;height&quot;:205.4423622047244,&quot;left&quot;:40.75,&quot;top&quot;:179.00763779527557,&quot;width&quot;:960.4}"/>
</p:tagLst>
</file>

<file path=ppt/tags/tag84.xml><?xml version="1.0" encoding="utf-8"?>
<p:tagLst xmlns:p="http://schemas.openxmlformats.org/presentationml/2006/main">
  <p:tag name="KSO_WM_DIAGRAM_VIRTUALLY_FRAME" val="{&quot;height&quot;:205.4423622047244,&quot;left&quot;:40.75,&quot;top&quot;:179.00763779527557,&quot;width&quot;:960.4}"/>
</p:tagLst>
</file>

<file path=ppt/tags/tag85.xml><?xml version="1.0" encoding="utf-8"?>
<p:tagLst xmlns:p="http://schemas.openxmlformats.org/presentationml/2006/main">
  <p:tag name="KSO_WM_DIAGRAM_VIRTUALLY_FRAME" val="{&quot;height&quot;:205.4423622047244,&quot;left&quot;:88.27393700787403,&quot;top&quot;:179.00763779527557,&quot;width&quot;:912.8650393700788}"/>
</p:tagLst>
</file>

<file path=ppt/tags/tag86.xml><?xml version="1.0" encoding="utf-8"?>
<p:tagLst xmlns:p="http://schemas.openxmlformats.org/presentationml/2006/main">
  <p:tag name="KSO_WM_DIAGRAM_VIRTUALLY_FRAME" val="{&quot;height&quot;:205.4423622047244,&quot;left&quot;:40.75,&quot;top&quot;:179.00763779527557,&quot;width&quot;:960.4}"/>
</p:tagLst>
</file>

<file path=ppt/tags/tag87.xml><?xml version="1.0" encoding="utf-8"?>
<p:tagLst xmlns:p="http://schemas.openxmlformats.org/presentationml/2006/main">
  <p:tag name="KSO_WM_DIAGRAM_VIRTUALLY_FRAME" val="{&quot;height&quot;:205.4423622047244,&quot;left&quot;:40.75,&quot;top&quot;:179.00763779527557,&quot;width&quot;:960.4}"/>
</p:tagLst>
</file>

<file path=ppt/tags/tag88.xml><?xml version="1.0" encoding="utf-8"?>
<p:tagLst xmlns:p="http://schemas.openxmlformats.org/presentationml/2006/main">
  <p:tag name="KSO_WM_DIAGRAM_VIRTUALLY_FRAME" val="{&quot;height&quot;:205.4423622047244,&quot;left&quot;:40.75,&quot;top&quot;:179.00763779527557,&quot;width&quot;:960.4}"/>
</p:tagLst>
</file>

<file path=ppt/tags/tag89.xml><?xml version="1.0" encoding="utf-8"?>
<p:tagLst xmlns:p="http://schemas.openxmlformats.org/presentationml/2006/main">
  <p:tag name="KSO_WM_DIAGRAM_VIRTUALLY_FRAME" val="{&quot;height&quot;:205.4423622047244,&quot;left&quot;:88.27393700787403,&quot;top&quot;:179.00763779527557,&quot;width&quot;:912.8650393700788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90.xml><?xml version="1.0" encoding="utf-8"?>
<p:tagLst xmlns:p="http://schemas.openxmlformats.org/presentationml/2006/main">
  <p:tag name="KSO_WM_DIAGRAM_VIRTUALLY_FRAME" val="{&quot;height&quot;:173.06740157480317,&quot;left&quot;:129.36023622047244,&quot;top&quot;:211.38259842519682,&quot;width&quot;:788.9397637795275}"/>
</p:tagLst>
</file>

<file path=ppt/tags/tag91.xml><?xml version="1.0" encoding="utf-8"?>
<p:tagLst xmlns:p="http://schemas.openxmlformats.org/presentationml/2006/main">
  <p:tag name="KSO_WM_DIAGRAM_VIRTUALLY_FRAME" val="{&quot;height&quot;:173.06740157480317,&quot;left&quot;:129.36023622047244,&quot;top&quot;:211.38259842519682,&quot;width&quot;:788.9397637795275}"/>
</p:tagLst>
</file>

<file path=ppt/tags/tag92.xml><?xml version="1.0" encoding="utf-8"?>
<p:tagLst xmlns:p="http://schemas.openxmlformats.org/presentationml/2006/main">
  <p:tag name="KSO_WM_DIAGRAM_VIRTUALLY_FRAME" val="{&quot;height&quot;:173.06740157480317,&quot;left&quot;:129.36023622047244,&quot;top&quot;:211.38259842519682,&quot;width&quot;:788.9397637795275}"/>
</p:tagLst>
</file>

<file path=ppt/tags/tag93.xml><?xml version="1.0" encoding="utf-8"?>
<p:tagLst xmlns:p="http://schemas.openxmlformats.org/presentationml/2006/main">
  <p:tag name="KSO_WM_DIAGRAM_VIRTUALLY_FRAME" val="{&quot;height&quot;:173.06740157480317,&quot;left&quot;:129.36023622047244,&quot;top&quot;:211.38259842519682,&quot;width&quot;:788.9397637795275}"/>
</p:tagLst>
</file>

<file path=ppt/tags/tag94.xml><?xml version="1.0" encoding="utf-8"?>
<p:tagLst xmlns:p="http://schemas.openxmlformats.org/presentationml/2006/main">
  <p:tag name="KSO_WM_DIAGRAM_VIRTUALLY_FRAME" val="{&quot;height&quot;:173.06740157480317,&quot;left&quot;:129.36023622047244,&quot;top&quot;:211.38259842519682,&quot;width&quot;:788.9397637795275}"/>
</p:tagLst>
</file>

<file path=ppt/tags/tag95.xml><?xml version="1.0" encoding="utf-8"?>
<p:tagLst xmlns:p="http://schemas.openxmlformats.org/presentationml/2006/main">
  <p:tag name="KSO_WM_DIAGRAM_VIRTUALLY_FRAME" val="{&quot;height&quot;:173.06740157480317,&quot;left&quot;:129.36023622047244,&quot;top&quot;:211.38259842519682,&quot;width&quot;:788.9397637795275}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80_9*a*1"/>
  <p:tag name="KSO_WM_TEMPLATE_CATEGORY" val="custom"/>
  <p:tag name="KSO_WM_TEMPLATE_INDEX" val="20230980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97.xml><?xml version="1.0" encoding="utf-8"?>
<p:tagLst xmlns:p="http://schemas.openxmlformats.org/presentationml/2006/main">
  <p:tag name="KSO_WM_SLIDE_ID" val="custom2023098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980"/>
  <p:tag name="KSO_WM_SLIDE_TYPE" val="endPage"/>
  <p:tag name="KSO_WM_SLIDE_SUBTYPE" val="pureTxt"/>
  <p:tag name="KSO_WM_SLIDE_LAYOUT" val="a_f"/>
  <p:tag name="KSO_WM_SLIDE_LAYOUT_CNT" val="1_1"/>
  <p:tag name="KSO_WM_SLIDE_THEME_ID" val="3312567"/>
  <p:tag name="KSO_WM_SLIDE_THEME_NAME" val="紫色业绩汇报办公插画主题模板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5FA5"/>
      </a:accent1>
      <a:accent2>
        <a:srgbClr val="D52323"/>
      </a:accent2>
      <a:accent3>
        <a:srgbClr val="5596BE"/>
      </a:accent3>
      <a:accent4>
        <a:srgbClr val="DC4646"/>
      </a:accent4>
      <a:accent5>
        <a:srgbClr val="82AACD"/>
      </a:accent5>
      <a:accent6>
        <a:srgbClr val="E68C8C"/>
      </a:accent6>
      <a:hlink>
        <a:srgbClr val="005FA5"/>
      </a:hlink>
      <a:folHlink>
        <a:srgbClr val="BFBFBF"/>
      </a:folHlink>
    </a:clrScheme>
    <a:fontScheme name="2hzfxry5">
      <a:majorFont>
        <a:latin typeface="AvantGarde Bk BT"/>
        <a:ea typeface="幼圆"/>
        <a:cs typeface=""/>
      </a:majorFont>
      <a:minorFont>
        <a:latin typeface="AvantGarde Bk BT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5FA5"/>
      </a:accent1>
      <a:accent2>
        <a:srgbClr val="D52323"/>
      </a:accent2>
      <a:accent3>
        <a:srgbClr val="5596BE"/>
      </a:accent3>
      <a:accent4>
        <a:srgbClr val="DC4646"/>
      </a:accent4>
      <a:accent5>
        <a:srgbClr val="82AACD"/>
      </a:accent5>
      <a:accent6>
        <a:srgbClr val="E68C8C"/>
      </a:accent6>
      <a:hlink>
        <a:srgbClr val="005FA5"/>
      </a:hlink>
      <a:folHlink>
        <a:srgbClr val="BFBFBF"/>
      </a:folHlink>
    </a:clrScheme>
    <a:fontScheme name="主题字体">
      <a:majorFont>
        <a:latin typeface="AvantGarde Bk BT"/>
        <a:ea typeface="幼圆"/>
        <a:cs typeface=""/>
      </a:majorFont>
      <a:minorFont>
        <a:latin typeface="AvantGarde Bk BT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accent1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幼圆"/>
        <a:ea typeface=""/>
        <a:cs typeface=""/>
        <a:font script="Jpan" typeface="游ゴシック"/>
        <a:font script="Hang" typeface="맑은 고딕"/>
        <a:font script="Hans" typeface="幼圆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幼圆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antGarde Bk BT"/>
        <a:ea typeface=""/>
        <a:cs typeface=""/>
        <a:font script="Jpan" typeface="ＭＳ Ｐゴシック"/>
        <a:font script="Hang" typeface="맑은 고딕"/>
        <a:font script="Hans" typeface="幼圆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05FA5"/>
    </a:accent1>
    <a:accent2>
      <a:srgbClr val="D52323"/>
    </a:accent2>
    <a:accent3>
      <a:srgbClr val="5596BE"/>
    </a:accent3>
    <a:accent4>
      <a:srgbClr val="DC4646"/>
    </a:accent4>
    <a:accent5>
      <a:srgbClr val="82AACD"/>
    </a:accent5>
    <a:accent6>
      <a:srgbClr val="E68C8C"/>
    </a:accent6>
    <a:hlink>
      <a:srgbClr val="005FA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4391</Words>
  <Application>WPS 演示</Application>
  <PresentationFormat>宽屏</PresentationFormat>
  <Paragraphs>350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幼圆</vt:lpstr>
      <vt:lpstr>AvantGarde Bk BT</vt:lpstr>
      <vt:lpstr>Arial</vt:lpstr>
      <vt:lpstr>仿宋</vt:lpstr>
      <vt:lpstr>Yu Gothic UI Semilight</vt:lpstr>
      <vt:lpstr>Arial Unicode MS</vt:lpstr>
      <vt:lpstr>黑体</vt:lpstr>
      <vt:lpstr>Office 主题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姚米多</dc:creator>
  <cp:lastModifiedBy>蜡笔小新决定躺平</cp:lastModifiedBy>
  <cp:revision>7</cp:revision>
  <dcterms:created xsi:type="dcterms:W3CDTF">2025-05-29T09:19:00Z</dcterms:created>
  <dcterms:modified xsi:type="dcterms:W3CDTF">2025-06-04T03:42:25Z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KSOTemplateUUID">
    <vt:lpwstr>v1.0_mb_zsGVZEXrJyLvs/h23AKHpQ==</vt:lpwstr>
  </property>
  <property fmtid="{D5CDD505-2E9C-101B-9397-08002B2CF9AE}" pid="4" name="ICV">
    <vt:lpwstr>77468DC3D97948349FDBBE916C954CC4_13</vt:lpwstr>
  </property>
</Properties>
</file>